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7"/>
  </p:notesMasterIdLst>
  <p:handoutMasterIdLst>
    <p:handoutMasterId r:id="rId18"/>
  </p:handoutMasterIdLst>
  <p:sldIdLst>
    <p:sldId id="256" r:id="rId5"/>
    <p:sldId id="297" r:id="rId6"/>
    <p:sldId id="293" r:id="rId7"/>
    <p:sldId id="260" r:id="rId8"/>
    <p:sldId id="263" r:id="rId9"/>
    <p:sldId id="262" r:id="rId10"/>
    <p:sldId id="264" r:id="rId11"/>
    <p:sldId id="290" r:id="rId12"/>
    <p:sldId id="289" r:id="rId13"/>
    <p:sldId id="298" r:id="rId14"/>
    <p:sldId id="287" r:id="rId15"/>
    <p:sldId id="288" r:id="rId16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9B9D"/>
    <a:srgbClr val="AEB0AF"/>
    <a:srgbClr val="CEC7C1"/>
    <a:srgbClr val="8C8D90"/>
    <a:srgbClr val="D25350"/>
    <a:srgbClr val="808184"/>
    <a:srgbClr val="75767A"/>
    <a:srgbClr val="4E4F54"/>
    <a:srgbClr val="84888B"/>
    <a:srgbClr val="A04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51" autoAdjust="0"/>
    <p:restoredTop sz="95161" autoAdjust="0"/>
  </p:normalViewPr>
  <p:slideViewPr>
    <p:cSldViewPr snapToGrid="0" showGuides="1">
      <p:cViewPr varScale="1">
        <p:scale>
          <a:sx n="86" d="100"/>
          <a:sy n="86" d="100"/>
        </p:scale>
        <p:origin x="542" y="5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>
        <p:scale>
          <a:sx n="50" d="100"/>
          <a:sy n="50" d="100"/>
        </p:scale>
        <p:origin x="5664" y="167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33024-10F1-4BC3-BAA5-CB28D8F9B6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8810624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4A39D-78C5-4FF5-94A2-BCBFAF602A34}" type="datetimeFigureOut">
              <a:rPr lang="en-US" smtClean="0">
                <a:latin typeface="+mn-lt"/>
              </a:rPr>
              <a:t>10/3/2021</a:t>
            </a:fld>
            <a:endParaRPr lang="en-US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2005F-34EB-4228-A469-9DA7EF685E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0" y="8810626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l"/>
            <a:fld id="{C75DCF9F-B5D2-4E17-BF72-5579017E6EA3}" type="slidenum">
              <a:rPr lang="en-US" smtClean="0">
                <a:latin typeface="+mn-lt"/>
              </a:rPr>
              <a:pPr algn="l"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575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10.png>
</file>

<file path=ppt/media/image12.gif>
</file>

<file path=ppt/media/image120.png>
</file>

<file path=ppt/media/image13.gif>
</file>

<file path=ppt/media/image14.jpeg>
</file>

<file path=ppt/media/image2.jpeg>
</file>

<file path=ppt/media/image3.png>
</file>

<file path=ppt/media/image4.jpeg>
</file>

<file path=ppt/media/image6.png>
</file>

<file path=ppt/media/image7.gif>
</file>

<file path=ppt/media/image7.png>
</file>

<file path=ppt/media/image8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4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D7992059-949A-4D84-A84D-82EB5F97947B}" type="datetimeFigureOut">
              <a:rPr lang="en-US" smtClean="0"/>
              <a:pPr/>
              <a:t>10/3/2021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7"/>
            <a:ext cx="5607050" cy="366077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n-lt"/>
              </a:defRPr>
            </a:lvl1pPr>
          </a:lstStyle>
          <a:p>
            <a:fld id="{DBFF095A-F86B-4B29-8A9F-DF3D3D1F3E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8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A5D040-4FD6-4BA1-AC81-B5CFF26CC6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1" y="1074420"/>
            <a:ext cx="11334582" cy="4233245"/>
          </a:xfrm>
          <a:prstGeom prst="rect">
            <a:avLst/>
          </a:prstGeom>
        </p:spPr>
      </p:pic>
      <p:sp>
        <p:nvSpPr>
          <p:cNvPr id="15" name="Freeform 7">
            <a:extLst>
              <a:ext uri="{FF2B5EF4-FFF2-40B4-BE49-F238E27FC236}">
                <a16:creationId xmlns:a16="http://schemas.microsoft.com/office/drawing/2014/main" id="{454A96CC-B6D3-471D-892D-1DBFEFBD0D12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latin typeface="+mn-lt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0494F7A-66DD-4829-9AF4-30A3A0F241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576" y="5392850"/>
            <a:ext cx="1644776" cy="40263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37BA4A-B024-42C0-AEE3-721B228F8259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9E6EA7-E7F1-42F0-95B8-1B1A5A465AF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267160" y="5343835"/>
            <a:ext cx="5384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>
                <a:solidFill>
                  <a:schemeClr val="tx1"/>
                </a:solidFill>
                <a:latin typeface="Century Gothic" panose="020B0502020202020204" pitchFamily="34" charset="0"/>
              </a:rPr>
              <a:t>ORNL is managed by UT-Battelle, LLC for the US Department of Energy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428736" y="1388962"/>
            <a:ext cx="8678194" cy="978729"/>
          </a:xfrm>
        </p:spPr>
        <p:txBody>
          <a:bodyPr/>
          <a:lstStyle>
            <a:lvl1pPr algn="l">
              <a:defRPr sz="3200" b="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47481" y="3013455"/>
            <a:ext cx="5440514" cy="2028101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E99884-2636-4794-A093-0F9256951E0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082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7" y="1083755"/>
            <a:ext cx="5486764" cy="421929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4221671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3439C5-4231-ED43-91B8-86779195C11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C7DBBE-95AC-E843-979A-A1A45836011E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29C1BABE-6AB9-4F04-A1D6-C28E4287362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325F85-B4F1-4C5D-855D-1BE9D9C179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0" name="Line 5">
            <a:extLst>
              <a:ext uri="{FF2B5EF4-FFF2-40B4-BE49-F238E27FC236}">
                <a16:creationId xmlns:a16="http://schemas.microsoft.com/office/drawing/2014/main" id="{1F888CF4-3F65-4925-A47B-614AFCDC055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Line 6">
            <a:extLst>
              <a:ext uri="{FF2B5EF4-FFF2-40B4-BE49-F238E27FC236}">
                <a16:creationId xmlns:a16="http://schemas.microsoft.com/office/drawing/2014/main" id="{4CFFE01C-81C8-4437-B6F5-7BAAEE5FC29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1B955FFA-B6F5-4CDD-940A-DB05FD68B7CA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A5F7EA9-E5C6-4376-AC5D-CA0B1DA0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8079" y="2453317"/>
            <a:ext cx="5512904" cy="2690184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1499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6" y="1078992"/>
            <a:ext cx="5487073" cy="4224052"/>
          </a:xfrm>
          <a:noFill/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5779008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453316"/>
            <a:ext cx="5512904" cy="4163291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6" name="Freeform 7">
            <a:extLst>
              <a:ext uri="{FF2B5EF4-FFF2-40B4-BE49-F238E27FC236}">
                <a16:creationId xmlns:a16="http://schemas.microsoft.com/office/drawing/2014/main" id="{2A500EEB-73EC-4C16-8273-4ED5425DD64C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02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k green picture layou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20595" y="1078989"/>
            <a:ext cx="7464186" cy="422600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1" y="1078991"/>
            <a:ext cx="3846274" cy="5779007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079" y="1275788"/>
            <a:ext cx="3576228" cy="97969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800350"/>
            <a:ext cx="3541945" cy="3816258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E0FFF716-AFC7-4054-A1F8-2C39C30731D0}"/>
              </a:ext>
            </a:extLst>
          </p:cNvPr>
          <p:cNvSpPr>
            <a:spLocks/>
          </p:cNvSpPr>
          <p:nvPr userDrawn="1"/>
        </p:nvSpPr>
        <p:spPr bwMode="auto">
          <a:xfrm>
            <a:off x="4120595" y="1"/>
            <a:ext cx="8071405" cy="6857998"/>
          </a:xfrm>
          <a:custGeom>
            <a:avLst/>
            <a:gdLst>
              <a:gd name="T0" fmla="*/ 4151 w 4490"/>
              <a:gd name="T1" fmla="*/ 0 h 3815"/>
              <a:gd name="T2" fmla="*/ 4151 w 4490"/>
              <a:gd name="T3" fmla="*/ 2951 h 3815"/>
              <a:gd name="T4" fmla="*/ 0 w 4490"/>
              <a:gd name="T5" fmla="*/ 2951 h 3815"/>
              <a:gd name="T6" fmla="*/ 0 w 4490"/>
              <a:gd name="T7" fmla="*/ 3815 h 3815"/>
              <a:gd name="T8" fmla="*/ 4490 w 4490"/>
              <a:gd name="T9" fmla="*/ 3815 h 3815"/>
              <a:gd name="T10" fmla="*/ 4490 w 4490"/>
              <a:gd name="T11" fmla="*/ 2969 h 3815"/>
              <a:gd name="T12" fmla="*/ 4490 w 4490"/>
              <a:gd name="T13" fmla="*/ 2951 h 3815"/>
              <a:gd name="T14" fmla="*/ 4490 w 4490"/>
              <a:gd name="T15" fmla="*/ 0 h 3815"/>
              <a:gd name="T16" fmla="*/ 4151 w 4490"/>
              <a:gd name="T17" fmla="*/ 0 h 3815"/>
              <a:gd name="T18" fmla="*/ 4151 w 4490"/>
              <a:gd name="T19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90" h="3815">
                <a:moveTo>
                  <a:pt x="4151" y="0"/>
                </a:moveTo>
                <a:lnTo>
                  <a:pt x="4151" y="2951"/>
                </a:lnTo>
                <a:lnTo>
                  <a:pt x="0" y="2951"/>
                </a:lnTo>
                <a:lnTo>
                  <a:pt x="0" y="3815"/>
                </a:lnTo>
                <a:lnTo>
                  <a:pt x="4490" y="3815"/>
                </a:lnTo>
                <a:lnTo>
                  <a:pt x="4490" y="2969"/>
                </a:lnTo>
                <a:lnTo>
                  <a:pt x="4490" y="2951"/>
                </a:lnTo>
                <a:lnTo>
                  <a:pt x="4490" y="0"/>
                </a:lnTo>
                <a:lnTo>
                  <a:pt x="4151" y="0"/>
                </a:lnTo>
                <a:lnTo>
                  <a:pt x="4151" y="0"/>
                </a:lnTo>
                <a:close/>
              </a:path>
            </a:pathLst>
          </a:custGeom>
          <a:solidFill>
            <a:srgbClr val="4C88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22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4320" y="2381"/>
            <a:ext cx="11312843" cy="6342021"/>
          </a:xfrm>
          <a:noFill/>
          <a:ln>
            <a:noFill/>
          </a:ln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9" y="274320"/>
            <a:ext cx="11000232" cy="53553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effectLst/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Rectangle 256">
            <a:extLst>
              <a:ext uri="{FF2B5EF4-FFF2-40B4-BE49-F238E27FC236}">
                <a16:creationId xmlns:a16="http://schemas.microsoft.com/office/drawing/2014/main" id="{50787286-CD5D-43D9-B8DA-70C3358DC82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3" y="647700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D938724D-E109-43B4-9560-1552E26DB04A}"/>
              </a:ext>
            </a:extLst>
          </p:cNvPr>
          <p:cNvSpPr>
            <a:spLocks/>
          </p:cNvSpPr>
          <p:nvPr userDrawn="1"/>
        </p:nvSpPr>
        <p:spPr bwMode="auto">
          <a:xfrm>
            <a:off x="6026150" y="0"/>
            <a:ext cx="6165850" cy="6858000"/>
          </a:xfrm>
          <a:custGeom>
            <a:avLst/>
            <a:gdLst>
              <a:gd name="T0" fmla="*/ 3502 w 3884"/>
              <a:gd name="T1" fmla="*/ 0 h 4320"/>
              <a:gd name="T2" fmla="*/ 3502 w 3884"/>
              <a:gd name="T3" fmla="*/ 3998 h 4320"/>
              <a:gd name="T4" fmla="*/ 0 w 3884"/>
              <a:gd name="T5" fmla="*/ 3998 h 4320"/>
              <a:gd name="T6" fmla="*/ 0 w 3884"/>
              <a:gd name="T7" fmla="*/ 4320 h 4320"/>
              <a:gd name="T8" fmla="*/ 3502 w 3884"/>
              <a:gd name="T9" fmla="*/ 4320 h 4320"/>
              <a:gd name="T10" fmla="*/ 3884 w 3884"/>
              <a:gd name="T11" fmla="*/ 4320 h 4320"/>
              <a:gd name="T12" fmla="*/ 3884 w 3884"/>
              <a:gd name="T13" fmla="*/ 3998 h 4320"/>
              <a:gd name="T14" fmla="*/ 3884 w 3884"/>
              <a:gd name="T15" fmla="*/ 0 h 4320"/>
              <a:gd name="T16" fmla="*/ 3502 w 3884"/>
              <a:gd name="T17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84" h="4320">
                <a:moveTo>
                  <a:pt x="3502" y="0"/>
                </a:moveTo>
                <a:lnTo>
                  <a:pt x="3502" y="3998"/>
                </a:lnTo>
                <a:lnTo>
                  <a:pt x="0" y="3998"/>
                </a:lnTo>
                <a:lnTo>
                  <a:pt x="0" y="4320"/>
                </a:lnTo>
                <a:lnTo>
                  <a:pt x="3502" y="4320"/>
                </a:lnTo>
                <a:lnTo>
                  <a:pt x="3884" y="4320"/>
                </a:lnTo>
                <a:lnTo>
                  <a:pt x="3884" y="3998"/>
                </a:lnTo>
                <a:lnTo>
                  <a:pt x="3884" y="0"/>
                </a:lnTo>
                <a:lnTo>
                  <a:pt x="3502" y="0"/>
                </a:lnTo>
                <a:close/>
              </a:path>
            </a:pathLst>
          </a:custGeom>
          <a:solidFill>
            <a:srgbClr val="4087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00E375-D0D6-466C-A383-E914B5C8AE5A}"/>
              </a:ext>
            </a:extLst>
          </p:cNvPr>
          <p:cNvSpPr/>
          <p:nvPr userDrawn="1"/>
        </p:nvSpPr>
        <p:spPr>
          <a:xfrm>
            <a:off x="0" y="6344402"/>
            <a:ext cx="274320" cy="510909"/>
          </a:xfrm>
          <a:prstGeom prst="rect">
            <a:avLst/>
          </a:prstGeom>
          <a:solidFill>
            <a:srgbClr val="397D5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090841D-81E2-4E83-8067-E18C5C3AF8FF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3AC615-0875-4C80-B019-11A28EDCB6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074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2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6351411" y="1412106"/>
            <a:ext cx="5840589" cy="52934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19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6351411" y="948037"/>
            <a:ext cx="5840589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8" y="1005840"/>
            <a:ext cx="582168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312234" y="1527048"/>
            <a:ext cx="5783766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6351410" y="1005840"/>
            <a:ext cx="5840589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6351411" y="1527048"/>
            <a:ext cx="578557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8" y="365857"/>
            <a:ext cx="10363317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649F31-1D58-F243-85FD-74506880A33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038521-D276-4049-A4BA-98C27C6D825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3F2F0951-0E05-43D4-AB3F-73E5681F4301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7EC139F-C616-4896-A830-8F9FC5B2C2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3" name="Rectangle 256">
            <a:extLst>
              <a:ext uri="{FF2B5EF4-FFF2-40B4-BE49-F238E27FC236}">
                <a16:creationId xmlns:a16="http://schemas.microsoft.com/office/drawing/2014/main" id="{D8ACAAE2-A531-47BE-8F4F-FFC18507ED0B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13747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4299090" y="1412106"/>
            <a:ext cx="3867912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8323860" y="1412106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3866758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4299089" y="948037"/>
            <a:ext cx="386791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8323860" y="948037"/>
            <a:ext cx="3885931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0178" y="1005840"/>
            <a:ext cx="3870672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312234" y="1527048"/>
            <a:ext cx="3791415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297709" y="1005840"/>
            <a:ext cx="38667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295175" y="1527048"/>
            <a:ext cx="3860800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19718" y="1005840"/>
            <a:ext cx="3885931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19719" y="1527048"/>
            <a:ext cx="3768204" cy="411035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8" y="365857"/>
            <a:ext cx="10418329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028812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9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328861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328861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630290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6302901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 userDrawn="1"/>
        </p:nvSpPr>
        <p:spPr>
          <a:xfrm>
            <a:off x="9317192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 userDrawn="1"/>
        </p:nvSpPr>
        <p:spPr>
          <a:xfrm>
            <a:off x="9317193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4319" y="1005840"/>
            <a:ext cx="2861458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74318" y="1527048"/>
            <a:ext cx="2861459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88609" y="1005840"/>
            <a:ext cx="2874807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288609" y="1527048"/>
            <a:ext cx="2874807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12952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12952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65857"/>
            <a:ext cx="10418330" cy="406265"/>
          </a:xfrm>
        </p:spPr>
        <p:txBody>
          <a:bodyPr/>
          <a:lstStyle>
            <a:lvl1pPr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17190" y="1005840"/>
            <a:ext cx="2864755" cy="406266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17190" y="1527048"/>
            <a:ext cx="2864755" cy="5010912"/>
          </a:xfrm>
          <a:ln w="12700">
            <a:noFill/>
          </a:ln>
        </p:spPr>
        <p:txBody>
          <a:bodyPr tIns="45720" bIns="9144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 marL="1482725" indent="-222250"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5E4A85E-2D34-4FC1-90CE-1459D5681F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04" y="441571"/>
            <a:ext cx="1093661" cy="2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60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5" y="1653735"/>
            <a:ext cx="11430000" cy="4047778"/>
          </a:xfrm>
        </p:spPr>
        <p:txBody>
          <a:bodyPr/>
          <a:lstStyle>
            <a:lvl1pPr marL="288925" indent="-288925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875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745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DAB3A-4154-42CC-B73A-07DD412DD1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1" b="-1"/>
          <a:stretch/>
        </p:blipFill>
        <p:spPr>
          <a:xfrm>
            <a:off x="6095998" y="1078992"/>
            <a:ext cx="5535025" cy="42286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274320" y="1078992"/>
            <a:ext cx="5821680" cy="4228673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352479"/>
            <a:ext cx="5413469" cy="11007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068FB31-3CF5-496E-BC0D-61D682234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2217" y="2891883"/>
            <a:ext cx="5431021" cy="2252546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buClr>
                <a:schemeClr val="tx1"/>
              </a:buClr>
              <a:buFont typeface="Century Gothic" panose="020B0502020202020204" pitchFamily="34" charset="0"/>
              <a:buChar char="–"/>
              <a:defRPr sz="1800">
                <a:latin typeface="Century Gothic" panose="020B0502020202020204" pitchFamily="34" charset="0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ACC93F-6123-3F49-8C15-4A811AF8B7BB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756F41-5AD0-C346-AE90-A0206E07D1B9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E79036-1F33-40EB-AB47-F9529E5C3C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3E861E90-11A2-4A0B-85EB-1A2865C9A48F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1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1444753"/>
            <a:ext cx="5507832" cy="4203944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1444753"/>
            <a:ext cx="5504688" cy="4203944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605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135" y="1444752"/>
            <a:ext cx="5507832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5" y="2275467"/>
            <a:ext cx="5507832" cy="3373229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1493" y="1444752"/>
            <a:ext cx="5504688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1493" y="2275467"/>
            <a:ext cx="5504688" cy="3373229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8993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425236" cy="535531"/>
          </a:xfrm>
        </p:spPr>
        <p:txBody>
          <a:bodyPr/>
          <a:lstStyle>
            <a:lvl1pPr>
              <a:lnSpc>
                <a:spcPct val="90000"/>
              </a:lnSpc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582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idebar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9577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84682" y="1387602"/>
            <a:ext cx="5486400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84682" y="2213184"/>
            <a:ext cx="5486400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1005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36104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36104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3659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3659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48562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48562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90490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29768" y="274320"/>
            <a:ext cx="11430000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1614" y="1650029"/>
            <a:ext cx="11419468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3B0D07-6BED-A646-84B4-4749F06D657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832D77F-AA48-5846-ACCE-C0EB6A92350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16607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AC3F58-DA01-43AC-9BFD-B0FCF242EE72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Open slide master to edit</a:t>
            </a:r>
          </a:p>
        </p:txBody>
      </p:sp>
    </p:spTree>
    <p:extLst>
      <p:ext uri="{BB962C8B-B14F-4D97-AF65-F5344CB8AC3E}">
        <p14:creationId xmlns:p14="http://schemas.microsoft.com/office/powerpoint/2010/main" val="2725756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32" r:id="rId2"/>
    <p:sldLayoutId id="2147483716" r:id="rId3"/>
    <p:sldLayoutId id="2147483663" r:id="rId4"/>
    <p:sldLayoutId id="2147483758" r:id="rId5"/>
    <p:sldLayoutId id="2147483736" r:id="rId6"/>
    <p:sldLayoutId id="2147483759" r:id="rId7"/>
    <p:sldLayoutId id="2147483685" r:id="rId8"/>
    <p:sldLayoutId id="2147483757" r:id="rId9"/>
    <p:sldLayoutId id="2147483667" r:id="rId10"/>
    <p:sldLayoutId id="2147483725" r:id="rId11"/>
    <p:sldLayoutId id="2147483756" r:id="rId12"/>
    <p:sldLayoutId id="2147483678" r:id="rId13"/>
    <p:sldLayoutId id="2147483760" r:id="rId14"/>
    <p:sldLayoutId id="2147483761" r:id="rId15"/>
    <p:sldLayoutId id="2147483762" r:id="rId1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87338" indent="-28733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8975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030288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8736" y="1388962"/>
            <a:ext cx="8678194" cy="978729"/>
          </a:xfrm>
        </p:spPr>
        <p:txBody>
          <a:bodyPr/>
          <a:lstStyle/>
          <a:p>
            <a:r>
              <a:rPr lang="en-US" dirty="0"/>
              <a:t>Tutorial- Physics-driven Multi-Objective Bayesian Optimization (MOBO)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Arpan Biswas</a:t>
            </a:r>
          </a:p>
          <a:p>
            <a:r>
              <a:rPr lang="en-US" dirty="0"/>
              <a:t>Postdoctoral Research Associate, ORNL</a:t>
            </a:r>
          </a:p>
        </p:txBody>
      </p:sp>
    </p:spTree>
    <p:extLst>
      <p:ext uri="{BB962C8B-B14F-4D97-AF65-F5344CB8AC3E}">
        <p14:creationId xmlns:p14="http://schemas.microsoft.com/office/powerpoint/2010/main" val="3292060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294026" y="145289"/>
            <a:ext cx="81577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Case Study 2- Physics driven Decision Tree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68830" y="722278"/>
            <a:ext cx="116065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Case Study </a:t>
            </a:r>
            <a:r>
              <a:rPr lang="en-US" sz="1600" b="1" dirty="0" err="1"/>
              <a:t>Theoritical</a:t>
            </a:r>
            <a:r>
              <a:rPr lang="en-US" sz="1600" b="1" dirty="0"/>
              <a:t> Model:  2-4-6 KLGD for bulk PZO</a:t>
            </a:r>
          </a:p>
          <a:p>
            <a:r>
              <a:rPr lang="en-US" sz="1600" dirty="0"/>
              <a:t>proposed by -- Anna N. </a:t>
            </a:r>
            <a:r>
              <a:rPr lang="en-US" sz="1600" dirty="0" err="1"/>
              <a:t>Morozovska</a:t>
            </a:r>
            <a:r>
              <a:rPr lang="en-US" sz="1600" dirty="0"/>
              <a:t> and Sergei V. </a:t>
            </a:r>
            <a:r>
              <a:rPr lang="en-US" sz="1600" dirty="0" err="1"/>
              <a:t>Kalilin</a:t>
            </a:r>
            <a:r>
              <a:rPr lang="en-US" sz="1600" dirty="0"/>
              <a:t>, </a:t>
            </a:r>
          </a:p>
          <a:p>
            <a:r>
              <a:rPr lang="en-US" sz="1600" dirty="0"/>
              <a:t>developed by -- Eugene A. </a:t>
            </a:r>
            <a:r>
              <a:rPr lang="en-US" sz="1600" dirty="0" err="1"/>
              <a:t>Eliseev</a:t>
            </a:r>
            <a:r>
              <a:rPr lang="en-US" sz="1600" dirty="0"/>
              <a:t> (in Mathematica) and Arpan Biswas (in Python)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1425F6-5523-4B09-B02C-195B00C574A5}"/>
              </a:ext>
            </a:extLst>
          </p:cNvPr>
          <p:cNvSpPr txBox="1"/>
          <p:nvPr/>
        </p:nvSpPr>
        <p:spPr>
          <a:xfrm>
            <a:off x="980760" y="2506401"/>
            <a:ext cx="9716832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solidFill>
                  <a:srgbClr val="FF0000"/>
                </a:solidFill>
                <a:latin typeface="+mn-lt"/>
              </a:rPr>
              <a:t>Let’s walkthrough the notebook tutorial ……………………..</a:t>
            </a:r>
          </a:p>
          <a:p>
            <a:pPr algn="l">
              <a:lnSpc>
                <a:spcPct val="90000"/>
              </a:lnSpc>
            </a:pPr>
            <a:endParaRPr lang="en-US" dirty="0">
              <a:solidFill>
                <a:srgbClr val="FF0000"/>
              </a:solidFill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https://github.com/pycroscopy/SPM_ML_School_2021/blob/main/Day03/Notebooks/MLWorkshop_PhysicsDriven_MOBO_(PZO)_tutorial.ipynb</a:t>
            </a:r>
            <a:endParaRPr lang="en-US" dirty="0">
              <a:solidFill>
                <a:srgbClr val="FF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61245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5121872" y="110342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Summary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39568" y="1216404"/>
            <a:ext cx="108194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Here, we extract multiple functionalities from hysteresis loops, build a physics-driven prior knowledge and optimize multiple functionalities jointly with classical MOBO architecture– </a:t>
            </a:r>
            <a:r>
              <a:rPr lang="en-US" sz="1400" b="1" dirty="0">
                <a:latin typeface="+mn-lt"/>
              </a:rPr>
              <a:t>Physics-driven MOBO</a:t>
            </a:r>
            <a:r>
              <a:rPr lang="en-US" sz="1400" dirty="0">
                <a:latin typeface="+mn-lt"/>
              </a:rPr>
              <a:t>.</a:t>
            </a:r>
          </a:p>
          <a:p>
            <a:pPr algn="l">
              <a:lnSpc>
                <a:spcPct val="90000"/>
              </a:lnSpc>
            </a:pPr>
            <a:endParaRPr lang="en-US" sz="1400" dirty="0">
              <a:latin typeface="+mn-lt"/>
            </a:endParaRP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Two approach to compute acquisition function- </a:t>
            </a:r>
            <a:r>
              <a:rPr lang="en-US" sz="1400" b="1" dirty="0">
                <a:latin typeface="+mn-lt"/>
              </a:rPr>
              <a:t>Priori and Posteriori</a:t>
            </a:r>
            <a:r>
              <a:rPr lang="en-US" sz="1400" dirty="0">
                <a:latin typeface="+mn-lt"/>
              </a:rPr>
              <a:t>.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There is no universal best method.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Posteriori approach seems fast to learn but can get stuck.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Priori approach seems to explore more, user have control on weights associated to objectives, however likely to need more evaluations.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Computational cost/complexity of posteriori approach is higher than priori approach.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In this tutorial, we focused on </a:t>
            </a:r>
            <a:r>
              <a:rPr lang="en-US" sz="1400" b="1" dirty="0">
                <a:latin typeface="+mn-lt"/>
              </a:rPr>
              <a:t>Unconstrained MOBO</a:t>
            </a:r>
            <a:r>
              <a:rPr lang="en-US" sz="1400" dirty="0">
                <a:latin typeface="+mn-lt"/>
              </a:rPr>
              <a:t>, in future we will extend to constrained MOBO (more complex).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Can be further extended towards </a:t>
            </a:r>
            <a:r>
              <a:rPr lang="en-US" sz="1400" b="1" dirty="0">
                <a:latin typeface="+mn-lt"/>
              </a:rPr>
              <a:t>theory-experiment matching</a:t>
            </a:r>
            <a:r>
              <a:rPr lang="en-US" sz="1400" dirty="0">
                <a:latin typeface="+mn-lt"/>
              </a:rPr>
              <a:t>.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Fit experimental data as prior knowledge after converting into various functionalities in a decision tree.</a:t>
            </a:r>
          </a:p>
          <a:p>
            <a:pPr marL="742950" lvl="1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guiding the experiments by exploring towards the region of interest in high-dimensional multi-functionality space, and thereby reducing time and effort.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42E4E9-581F-4D75-B302-BCFBCF4B1B70}"/>
              </a:ext>
            </a:extLst>
          </p:cNvPr>
          <p:cNvSpPr txBox="1"/>
          <p:nvPr/>
        </p:nvSpPr>
        <p:spPr>
          <a:xfrm>
            <a:off x="939568" y="5266227"/>
            <a:ext cx="895756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+mn-lt"/>
              </a:rPr>
              <a:t>Full Notebook: </a:t>
            </a:r>
            <a:r>
              <a:rPr lang="en-US" sz="1400" dirty="0">
                <a:highlight>
                  <a:srgbClr val="FFFF00"/>
                </a:highlight>
                <a:latin typeface="+mn-lt"/>
              </a:rPr>
              <a:t>https://github.com/arpanbiswas52/MOBO_PhysicsBasedModels</a:t>
            </a:r>
          </a:p>
        </p:txBody>
      </p:sp>
    </p:spTree>
    <p:extLst>
      <p:ext uri="{BB962C8B-B14F-4D97-AF65-F5344CB8AC3E}">
        <p14:creationId xmlns:p14="http://schemas.microsoft.com/office/powerpoint/2010/main" val="1925235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4233109" y="93251"/>
            <a:ext cx="35333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Acknowledgement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39568" y="1216404"/>
            <a:ext cx="1081944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Sergei. V. Kalinin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Anna N. </a:t>
            </a:r>
            <a:r>
              <a:rPr lang="en-US" sz="1400" dirty="0" err="1">
                <a:latin typeface="+mn-lt"/>
              </a:rPr>
              <a:t>Morozovska</a:t>
            </a: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Eugene A. </a:t>
            </a:r>
            <a:r>
              <a:rPr lang="en-US" sz="1400" dirty="0" err="1">
                <a:latin typeface="+mn-lt"/>
              </a:rPr>
              <a:t>Eliseev</a:t>
            </a: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Maxim </a:t>
            </a:r>
            <a:r>
              <a:rPr lang="en-US" sz="1400" dirty="0" err="1">
                <a:latin typeface="+mn-lt"/>
              </a:rPr>
              <a:t>Ziatdinov</a:t>
            </a: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Rama K. </a:t>
            </a:r>
            <a:r>
              <a:rPr lang="en-US" sz="1400" dirty="0" err="1">
                <a:latin typeface="+mn-lt"/>
              </a:rPr>
              <a:t>Vasudevan</a:t>
            </a:r>
            <a:endParaRPr lang="en-US" sz="1400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400" dirty="0">
              <a:latin typeface="+mn-lt"/>
            </a:endParaRPr>
          </a:p>
        </p:txBody>
      </p:sp>
      <p:pic>
        <p:nvPicPr>
          <p:cNvPr id="5" name="Picture 2" descr="Image result for thank you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18839" y="1321749"/>
            <a:ext cx="5293337" cy="3533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0327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013167" y="302770"/>
            <a:ext cx="5242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Bayesian Optimization (BO)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 16"/>
              <p:cNvSpPr/>
              <p:nvPr/>
            </p:nvSpPr>
            <p:spPr>
              <a:xfrm>
                <a:off x="7775497" y="4310207"/>
                <a:ext cx="2211952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US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e>
                              <m:d>
                                <m:dPr>
                                  <m:ctrlP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2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en-US" sz="1200" i="0">
                                          <a:latin typeface="Cambria Math" panose="02040503050406030204" pitchFamily="18" charset="0"/>
                                        </a:rPr>
                                        <m:t>1:</m:t>
                                      </m:r>
                                      <m:r>
                                        <a:rPr lang="en-US" sz="12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lang="en-US" sz="1200" i="0">
                              <a:latin typeface="Cambria Math" panose="02040503050406030204" pitchFamily="18" charset="0"/>
                            </a:rPr>
                            <m:t>∝</m:t>
                          </m:r>
                          <m:r>
                            <a:rPr lang="en-US" sz="1200" i="0">
                              <a:latin typeface="Cambria Math" panose="02040503050406030204" pitchFamily="18" charset="0"/>
                            </a:rPr>
                            <m:t>𝓁</m:t>
                          </m:r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ctrlPr>
                                    <a:rPr lang="en-US" sz="1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2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en-US" sz="1200" i="0">
                                          <a:latin typeface="Cambria Math" panose="02040503050406030204" pitchFamily="18" charset="0"/>
                                        </a:rPr>
                                        <m:t>1:</m:t>
                                      </m:r>
                                      <m:r>
                                        <a:rPr lang="en-US" sz="12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</m:d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200" i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d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5497" y="4310207"/>
                <a:ext cx="2211952" cy="276999"/>
              </a:xfrm>
              <a:prstGeom prst="rect">
                <a:avLst/>
              </a:prstGeom>
              <a:blipFill>
                <a:blip r:embed="rId2"/>
                <a:stretch>
                  <a:fillRect t="-106667" r="-15193" b="-16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7823623" y="3077528"/>
                <a:ext cx="1768753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n-US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</m:d>
                          <m:r>
                            <a:rPr lang="en-US" sz="1200" i="0">
                              <a:latin typeface="Cambria Math" panose="02040503050406030204" pitchFamily="18" charset="0"/>
                            </a:rPr>
                            <m:t>∝</m:t>
                          </m:r>
                          <m:r>
                            <a:rPr lang="en-US" sz="1200" i="0">
                              <a:latin typeface="Cambria Math" panose="02040503050406030204" pitchFamily="18" charset="0"/>
                            </a:rPr>
                            <m:t>𝓁</m:t>
                          </m:r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e>
                            <m:e>
                              <m:r>
                                <a:rPr lang="en-US" sz="1200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e>
                          </m:d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US" sz="1200" i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𝑀</m:t>
                          </m:r>
                        </m:e>
                      </m:d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23623" y="3077528"/>
                <a:ext cx="1768753" cy="276999"/>
              </a:xfrm>
              <a:prstGeom prst="rect">
                <a:avLst/>
              </a:prstGeom>
              <a:blipFill>
                <a:blip r:embed="rId3"/>
                <a:stretch>
                  <a:fillRect t="-106667" r="-18557" b="-16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Oval 18"/>
          <p:cNvSpPr/>
          <p:nvPr/>
        </p:nvSpPr>
        <p:spPr>
          <a:xfrm>
            <a:off x="7792355" y="1657967"/>
            <a:ext cx="2281519" cy="5811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Why called “Bayesian” ?</a:t>
            </a:r>
          </a:p>
        </p:txBody>
      </p:sp>
      <p:sp>
        <p:nvSpPr>
          <p:cNvPr id="20" name="Rounded Rectangle 4"/>
          <p:cNvSpPr/>
          <p:nvPr/>
        </p:nvSpPr>
        <p:spPr>
          <a:xfrm>
            <a:off x="8148196" y="2554658"/>
            <a:ext cx="1756610" cy="4134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Bayes Theorem</a:t>
            </a:r>
          </a:p>
        </p:txBody>
      </p:sp>
      <p:sp>
        <p:nvSpPr>
          <p:cNvPr id="21" name="Oval 20"/>
          <p:cNvSpPr/>
          <p:nvPr/>
        </p:nvSpPr>
        <p:spPr>
          <a:xfrm>
            <a:off x="9853476" y="3581212"/>
            <a:ext cx="1392861" cy="4113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Parameter</a:t>
            </a:r>
          </a:p>
        </p:txBody>
      </p:sp>
      <p:sp>
        <p:nvSpPr>
          <p:cNvPr id="22" name="Oval 21"/>
          <p:cNvSpPr/>
          <p:nvPr/>
        </p:nvSpPr>
        <p:spPr>
          <a:xfrm>
            <a:off x="8327289" y="3655148"/>
            <a:ext cx="1330225" cy="3500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Evidence</a:t>
            </a:r>
          </a:p>
        </p:txBody>
      </p:sp>
      <p:cxnSp>
        <p:nvCxnSpPr>
          <p:cNvPr id="23" name="Straight Arrow Connector 22"/>
          <p:cNvCxnSpPr>
            <a:endCxn id="21" idx="0"/>
          </p:cNvCxnSpPr>
          <p:nvPr/>
        </p:nvCxnSpPr>
        <p:spPr>
          <a:xfrm>
            <a:off x="9394092" y="3273194"/>
            <a:ext cx="1155815" cy="308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2" idx="0"/>
          </p:cNvCxnSpPr>
          <p:nvPr/>
        </p:nvCxnSpPr>
        <p:spPr>
          <a:xfrm>
            <a:off x="8815302" y="3273194"/>
            <a:ext cx="177100" cy="381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10022064" y="4972363"/>
            <a:ext cx="1302428" cy="4532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Unknown function</a:t>
            </a:r>
          </a:p>
        </p:txBody>
      </p:sp>
      <p:sp>
        <p:nvSpPr>
          <p:cNvPr id="26" name="Oval 25"/>
          <p:cNvSpPr/>
          <p:nvPr/>
        </p:nvSpPr>
        <p:spPr>
          <a:xfrm>
            <a:off x="8815302" y="4972575"/>
            <a:ext cx="842211" cy="3746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Data</a:t>
            </a:r>
          </a:p>
        </p:txBody>
      </p:sp>
      <p:cxnSp>
        <p:nvCxnSpPr>
          <p:cNvPr id="27" name="Straight Arrow Connector 26"/>
          <p:cNvCxnSpPr>
            <a:endCxn id="25" idx="0"/>
          </p:cNvCxnSpPr>
          <p:nvPr/>
        </p:nvCxnSpPr>
        <p:spPr>
          <a:xfrm>
            <a:off x="9810645" y="4587206"/>
            <a:ext cx="862633" cy="3851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26" idx="0"/>
          </p:cNvCxnSpPr>
          <p:nvPr/>
        </p:nvCxnSpPr>
        <p:spPr>
          <a:xfrm>
            <a:off x="9155426" y="4587206"/>
            <a:ext cx="80982" cy="385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7775497" y="4310207"/>
            <a:ext cx="891765" cy="3863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0" name="Oval 29"/>
          <p:cNvSpPr/>
          <p:nvPr/>
        </p:nvSpPr>
        <p:spPr>
          <a:xfrm>
            <a:off x="7106818" y="4997207"/>
            <a:ext cx="1325981" cy="42837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Posterior Model</a:t>
            </a:r>
          </a:p>
        </p:txBody>
      </p:sp>
      <p:cxnSp>
        <p:nvCxnSpPr>
          <p:cNvPr id="31" name="Straight Arrow Connector 30"/>
          <p:cNvCxnSpPr>
            <a:stCxn id="29" idx="2"/>
            <a:endCxn id="30" idx="0"/>
          </p:cNvCxnSpPr>
          <p:nvPr/>
        </p:nvCxnSpPr>
        <p:spPr>
          <a:xfrm flipH="1">
            <a:off x="7769809" y="4696586"/>
            <a:ext cx="451571" cy="300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40"/>
          <p:cNvSpPr/>
          <p:nvPr/>
        </p:nvSpPr>
        <p:spPr>
          <a:xfrm>
            <a:off x="5902217" y="4326007"/>
            <a:ext cx="1756610" cy="4134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BO setting: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70021" y="1622948"/>
            <a:ext cx="1442906" cy="93956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621691" y="1740394"/>
            <a:ext cx="45719" cy="45719"/>
          </a:xfrm>
          <a:prstGeom prst="ellips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1038764" y="1938513"/>
            <a:ext cx="45719" cy="45719"/>
          </a:xfrm>
          <a:prstGeom prst="ellips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667898" y="2252190"/>
            <a:ext cx="45719" cy="45719"/>
          </a:xfrm>
          <a:prstGeom prst="ellips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1330560" y="2297909"/>
            <a:ext cx="45719" cy="45719"/>
          </a:xfrm>
          <a:prstGeom prst="ellips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491350" y="1892794"/>
            <a:ext cx="45719" cy="45719"/>
          </a:xfrm>
          <a:prstGeom prst="ellips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/>
          <p:cNvPicPr/>
          <p:nvPr/>
        </p:nvPicPr>
        <p:blipFill rotWithShape="1">
          <a:blip r:embed="rId4"/>
          <a:srcRect t="5784"/>
          <a:stretch/>
        </p:blipFill>
        <p:spPr>
          <a:xfrm>
            <a:off x="2773466" y="1606728"/>
            <a:ext cx="2009547" cy="95578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40" name="Thought Bubble: Cloud 39"/>
          <p:cNvSpPr/>
          <p:nvPr/>
        </p:nvSpPr>
        <p:spPr>
          <a:xfrm>
            <a:off x="5604752" y="1606728"/>
            <a:ext cx="1677798" cy="822121"/>
          </a:xfrm>
          <a:prstGeom prst="cloudCallou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Select future evaluations</a:t>
            </a:r>
          </a:p>
        </p:txBody>
      </p:sp>
      <p:sp>
        <p:nvSpPr>
          <p:cNvPr id="41" name="Action Button: Help 40">
            <a:hlinkClick r:id="" action="ppaction://noaction" highlightClick="1"/>
          </p:cNvPr>
          <p:cNvSpPr/>
          <p:nvPr/>
        </p:nvSpPr>
        <p:spPr>
          <a:xfrm>
            <a:off x="6804377" y="1740394"/>
            <a:ext cx="209725" cy="466077"/>
          </a:xfrm>
          <a:prstGeom prst="actionButtonHelp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lowchart: Multidocument 41"/>
          <p:cNvSpPr/>
          <p:nvPr/>
        </p:nvSpPr>
        <p:spPr>
          <a:xfrm>
            <a:off x="5697029" y="3124577"/>
            <a:ext cx="1769185" cy="1040235"/>
          </a:xfrm>
          <a:prstGeom prst="flowChartMultidocumen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Expensive evaluations</a:t>
            </a:r>
          </a:p>
        </p:txBody>
      </p:sp>
      <p:sp>
        <p:nvSpPr>
          <p:cNvPr id="43" name="Arrow: Right 42"/>
          <p:cNvSpPr/>
          <p:nvPr/>
        </p:nvSpPr>
        <p:spPr>
          <a:xfrm>
            <a:off x="2005875" y="1961372"/>
            <a:ext cx="654341" cy="245099"/>
          </a:xfrm>
          <a:prstGeom prst="rightArrow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/>
          <p:cNvSpPr/>
          <p:nvPr/>
        </p:nvSpPr>
        <p:spPr>
          <a:xfrm>
            <a:off x="4866712" y="1961372"/>
            <a:ext cx="654341" cy="245099"/>
          </a:xfrm>
          <a:prstGeom prst="rightArrow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/>
          <p:cNvSpPr/>
          <p:nvPr/>
        </p:nvSpPr>
        <p:spPr>
          <a:xfrm rot="5400000">
            <a:off x="6208758" y="2674857"/>
            <a:ext cx="654341" cy="245099"/>
          </a:xfrm>
          <a:prstGeom prst="rightArrow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/>
          <p:cNvSpPr/>
          <p:nvPr/>
        </p:nvSpPr>
        <p:spPr>
          <a:xfrm rot="10800000">
            <a:off x="1084482" y="3644693"/>
            <a:ext cx="4436569" cy="245099"/>
          </a:xfrm>
          <a:prstGeom prst="rightArrow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Right 46"/>
          <p:cNvSpPr/>
          <p:nvPr/>
        </p:nvSpPr>
        <p:spPr>
          <a:xfrm rot="16200000">
            <a:off x="633745" y="2981054"/>
            <a:ext cx="915457" cy="245099"/>
          </a:xfrm>
          <a:prstGeom prst="rightArrow">
            <a:avLst/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>
            <a:stCxn id="38" idx="7"/>
            <a:endCxn id="49" idx="2"/>
          </p:cNvCxnSpPr>
          <p:nvPr/>
        </p:nvCxnSpPr>
        <p:spPr>
          <a:xfrm flipH="1" flipV="1">
            <a:off x="1148099" y="1465165"/>
            <a:ext cx="382275" cy="43432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70021" y="1188166"/>
            <a:ext cx="1556156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Current evaluations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773466" y="1204165"/>
            <a:ext cx="1941147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Posterior surrogate model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330559" y="3367693"/>
            <a:ext cx="2913481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Augment current and new evaluations</a:t>
            </a:r>
          </a:p>
        </p:txBody>
      </p:sp>
      <p:sp>
        <p:nvSpPr>
          <p:cNvPr id="52" name="Oval 51"/>
          <p:cNvSpPr/>
          <p:nvPr/>
        </p:nvSpPr>
        <p:spPr>
          <a:xfrm>
            <a:off x="3395635" y="2069871"/>
            <a:ext cx="45719" cy="45719"/>
          </a:xfrm>
          <a:prstGeom prst="ellips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4015098" y="1950572"/>
            <a:ext cx="45719" cy="45719"/>
          </a:xfrm>
          <a:prstGeom prst="ellips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3626348" y="2025550"/>
            <a:ext cx="45719" cy="45719"/>
          </a:xfrm>
          <a:prstGeom prst="ellips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3857612" y="2245199"/>
            <a:ext cx="45719" cy="45719"/>
          </a:xfrm>
          <a:prstGeom prst="ellips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4244040" y="2160752"/>
            <a:ext cx="45719" cy="45719"/>
          </a:xfrm>
          <a:prstGeom prst="ellips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74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 animBg="1"/>
      <p:bldP spid="20" grpId="0" animBg="1"/>
      <p:bldP spid="21" grpId="0" animBg="1"/>
      <p:bldP spid="22" grpId="0" animBg="1"/>
      <p:bldP spid="25" grpId="0" animBg="1"/>
      <p:bldP spid="26" grpId="0" animBg="1"/>
      <p:bldP spid="29" grpId="0" animBg="1"/>
      <p:bldP spid="30" grpId="0" animBg="1"/>
      <p:bldP spid="3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280714" y="331781"/>
            <a:ext cx="5242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Bayesian Optimization (BO)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84474" y="2206785"/>
            <a:ext cx="210826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Gaussian Process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65475" y="4798722"/>
            <a:ext cx="242726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Acquisition Function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7463" y="906836"/>
            <a:ext cx="2778646" cy="555729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3062546" y="6312186"/>
            <a:ext cx="2839239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Expected Improvement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756" y="906836"/>
            <a:ext cx="2819135" cy="563827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714080" y="6312186"/>
            <a:ext cx="3215945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Probability of Improvement</a:t>
            </a:r>
          </a:p>
        </p:txBody>
      </p:sp>
    </p:spTree>
    <p:extLst>
      <p:ext uri="{BB962C8B-B14F-4D97-AF65-F5344CB8AC3E}">
        <p14:creationId xmlns:p14="http://schemas.microsoft.com/office/powerpoint/2010/main" val="2164245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203656" y="332005"/>
            <a:ext cx="8727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Multi-Objective Bayesian Optimization (MOBO)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46903" y="1228055"/>
            <a:ext cx="21034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Multi-objective Optimization: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1455183" y="1707723"/>
                <a:ext cx="4019562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1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2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</m:e>
                          </m:d>
                          <m:r>
                            <a:rPr lang="en-US" sz="1200" b="0" i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1200" b="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200" b="0" i="0"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200" b="0" i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</m:d>
                              <m: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  <m:sSub>
                                <m:sSub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200" b="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</m:d>
                              <m: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, ….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  <m:sSub>
                                <m:sSub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1200" b="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200" b="0" i="1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200" b="0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5183" y="1707723"/>
                <a:ext cx="4019562" cy="276999"/>
              </a:xfrm>
              <a:prstGeom prst="rect">
                <a:avLst/>
              </a:prstGeom>
              <a:blipFill>
                <a:blip r:embed="rId2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/>
          <p:cNvSpPr txBox="1"/>
          <p:nvPr/>
        </p:nvSpPr>
        <p:spPr>
          <a:xfrm>
            <a:off x="6033118" y="1226329"/>
            <a:ext cx="277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Multi-objective Bayesian Optimization: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/>
              <p:cNvSpPr/>
              <p:nvPr/>
            </p:nvSpPr>
            <p:spPr>
              <a:xfrm>
                <a:off x="6549477" y="1647225"/>
                <a:ext cx="3288016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20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1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200" b="1" i="1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</m:d>
                      </m:e>
                    </m:func>
                    <m:r>
                      <a:rPr lang="en-US" sz="1200" b="0" i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200" dirty="0"/>
                  <a:t>where </a:t>
                </a:r>
                <a14:m>
                  <m:oMath xmlns:m="http://schemas.openxmlformats.org/officeDocument/2006/math">
                    <m:r>
                      <a:rPr lang="en-US" sz="12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2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US" sz="1200" dirty="0"/>
                  <a:t> is expensive to evaluate</a:t>
                </a:r>
              </a:p>
            </p:txBody>
          </p:sp>
        </mc:Choice>
        <mc:Fallback xmlns="">
          <p:sp>
            <p:nvSpPr>
              <p:cNvPr id="20" name="Rectangle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9477" y="1647225"/>
                <a:ext cx="3288016" cy="276999"/>
              </a:xfrm>
              <a:prstGeom prst="rect">
                <a:avLst/>
              </a:prstGeom>
              <a:blipFill>
                <a:blip r:embed="rId3"/>
                <a:stretch>
                  <a:fillRect t="-2174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PDF] Gaussian process regression with multiple response variables |  Semantic Schola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096" y="2459649"/>
            <a:ext cx="6402547" cy="2901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3900963" y="5555147"/>
            <a:ext cx="3520516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Multi-output Gaussian Process</a:t>
            </a:r>
          </a:p>
        </p:txBody>
      </p:sp>
    </p:spTree>
    <p:extLst>
      <p:ext uri="{BB962C8B-B14F-4D97-AF65-F5344CB8AC3E}">
        <p14:creationId xmlns:p14="http://schemas.microsoft.com/office/powerpoint/2010/main" val="1734891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203656" y="332005"/>
            <a:ext cx="8727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Multi-Objective Bayesian Optimization (MOBO)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46903" y="1228055"/>
            <a:ext cx="21034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Multi-objective Optimization: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1455183" y="1707723"/>
                <a:ext cx="4019562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1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2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</m:e>
                          </m:d>
                          <m:r>
                            <a:rPr lang="en-US" sz="1200" b="0" i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1200" b="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200" b="0" i="0"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200" b="0" i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</m:d>
                              <m: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  <m:sSub>
                                <m:sSub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200" b="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</m:d>
                              <m: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, ….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  <m:sSub>
                                <m:sSub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1200" b="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200" b="0" i="1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200" b="0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5183" y="1707723"/>
                <a:ext cx="4019562" cy="276999"/>
              </a:xfrm>
              <a:prstGeom prst="rect">
                <a:avLst/>
              </a:prstGeom>
              <a:blipFill>
                <a:blip r:embed="rId2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/>
          <p:cNvSpPr txBox="1"/>
          <p:nvPr/>
        </p:nvSpPr>
        <p:spPr>
          <a:xfrm>
            <a:off x="6033118" y="1226329"/>
            <a:ext cx="277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Multi-objective Bayesian Optimization: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/>
              <p:cNvSpPr/>
              <p:nvPr/>
            </p:nvSpPr>
            <p:spPr>
              <a:xfrm>
                <a:off x="6549477" y="1647225"/>
                <a:ext cx="3288016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20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1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200" b="1" i="1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</m:d>
                      </m:e>
                    </m:func>
                    <m:r>
                      <a:rPr lang="en-US" sz="1200" b="0" i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200" dirty="0"/>
                  <a:t>where </a:t>
                </a:r>
                <a14:m>
                  <m:oMath xmlns:m="http://schemas.openxmlformats.org/officeDocument/2006/math">
                    <m:r>
                      <a:rPr lang="en-US" sz="12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2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US" sz="1200" dirty="0"/>
                  <a:t> is expensive to evaluate</a:t>
                </a:r>
              </a:p>
            </p:txBody>
          </p:sp>
        </mc:Choice>
        <mc:Fallback xmlns="">
          <p:sp>
            <p:nvSpPr>
              <p:cNvPr id="20" name="Rectangle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9477" y="1647225"/>
                <a:ext cx="3288016" cy="276999"/>
              </a:xfrm>
              <a:prstGeom prst="rect">
                <a:avLst/>
              </a:prstGeom>
              <a:blipFill>
                <a:blip r:embed="rId3"/>
                <a:stretch>
                  <a:fillRect t="-2174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/>
          <p:cNvSpPr txBox="1"/>
          <p:nvPr/>
        </p:nvSpPr>
        <p:spPr>
          <a:xfrm>
            <a:off x="3691742" y="2140120"/>
            <a:ext cx="4004622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Hyper-volume acquisition function</a:t>
            </a:r>
          </a:p>
        </p:txBody>
      </p:sp>
      <p:cxnSp>
        <p:nvCxnSpPr>
          <p:cNvPr id="3" name="Straight Arrow Connector 2"/>
          <p:cNvCxnSpPr>
            <a:stCxn id="52" idx="2"/>
            <a:endCxn id="6" idx="0"/>
          </p:cNvCxnSpPr>
          <p:nvPr/>
        </p:nvCxnSpPr>
        <p:spPr>
          <a:xfrm flipH="1">
            <a:off x="3505700" y="2481752"/>
            <a:ext cx="2188353" cy="636586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2316883" y="3175215"/>
            <a:ext cx="2388795" cy="341632"/>
          </a:xfrm>
          <a:prstGeom prst="rect">
            <a:avLst/>
          </a:prstGeom>
          <a:noFill/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Posteriori Approach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220091" y="3175215"/>
            <a:ext cx="1919115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Priori Approach</a:t>
            </a:r>
          </a:p>
        </p:txBody>
      </p:sp>
      <p:cxnSp>
        <p:nvCxnSpPr>
          <p:cNvPr id="5" name="Straight Arrow Connector 4"/>
          <p:cNvCxnSpPr>
            <a:stCxn id="52" idx="2"/>
            <a:endCxn id="54" idx="0"/>
          </p:cNvCxnSpPr>
          <p:nvPr/>
        </p:nvCxnSpPr>
        <p:spPr>
          <a:xfrm>
            <a:off x="5694053" y="2481752"/>
            <a:ext cx="2485596" cy="69346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89" idx="2"/>
          </p:cNvCxnSpPr>
          <p:nvPr/>
        </p:nvCxnSpPr>
        <p:spPr>
          <a:xfrm>
            <a:off x="1247648" y="3544728"/>
            <a:ext cx="417243" cy="697695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369843" y="3286196"/>
            <a:ext cx="1755609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Weights NOT defined</a:t>
            </a:r>
          </a:p>
        </p:txBody>
      </p:sp>
      <p:sp>
        <p:nvSpPr>
          <p:cNvPr id="6" name="Rectangle 5"/>
          <p:cNvSpPr/>
          <p:nvPr/>
        </p:nvSpPr>
        <p:spPr>
          <a:xfrm>
            <a:off x="2245710" y="3118338"/>
            <a:ext cx="2519979" cy="492370"/>
          </a:xfrm>
          <a:prstGeom prst="rect">
            <a:avLst/>
          </a:prstGeom>
          <a:noFill/>
          <a:ln w="28575">
            <a:solidFill>
              <a:srgbClr val="7030A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6211141" y="5099724"/>
            <a:ext cx="201168" cy="23411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/>
        </p:nvSpPr>
        <p:spPr>
          <a:xfrm>
            <a:off x="5924529" y="4825368"/>
            <a:ext cx="487780" cy="2788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5916440" y="4661201"/>
            <a:ext cx="182413" cy="17133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5621899" y="4408568"/>
            <a:ext cx="476954" cy="25263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/>
        </p:nvSpPr>
        <p:spPr>
          <a:xfrm>
            <a:off x="7083265" y="5744448"/>
            <a:ext cx="387918" cy="36348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4737640" y="5488772"/>
            <a:ext cx="2352297" cy="6407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/>
          <p:cNvSpPr/>
          <p:nvPr/>
        </p:nvSpPr>
        <p:spPr>
          <a:xfrm>
            <a:off x="4737640" y="5328951"/>
            <a:ext cx="1812385" cy="15982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/>
          <p:cNvSpPr/>
          <p:nvPr/>
        </p:nvSpPr>
        <p:spPr>
          <a:xfrm>
            <a:off x="4734138" y="5106624"/>
            <a:ext cx="1473201" cy="22232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>
            <a:off x="4737640" y="4288496"/>
            <a:ext cx="884259" cy="3957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/>
          <p:cNvSpPr/>
          <p:nvPr/>
        </p:nvSpPr>
        <p:spPr>
          <a:xfrm>
            <a:off x="4740959" y="4661202"/>
            <a:ext cx="1183570" cy="447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783162" y="5488772"/>
            <a:ext cx="2352297" cy="6407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783162" y="5328951"/>
            <a:ext cx="1812385" cy="15982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779660" y="5106624"/>
            <a:ext cx="1473201" cy="22232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/>
        </p:nvSpPr>
        <p:spPr>
          <a:xfrm>
            <a:off x="783162" y="4288496"/>
            <a:ext cx="884259" cy="3957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7" name="Straight Arrow Connector 136"/>
          <p:cNvCxnSpPr/>
          <p:nvPr/>
        </p:nvCxnSpPr>
        <p:spPr>
          <a:xfrm flipH="1" flipV="1">
            <a:off x="773361" y="3982057"/>
            <a:ext cx="1734" cy="21476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>
            <a:off x="773360" y="6129675"/>
            <a:ext cx="3095625" cy="92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1625858" y="4228460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/>
          <p:cNvSpPr/>
          <p:nvPr/>
        </p:nvSpPr>
        <p:spPr>
          <a:xfrm>
            <a:off x="2218851" y="5044711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/>
        </p:nvSpPr>
        <p:spPr>
          <a:xfrm>
            <a:off x="2600112" y="5242728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1979285" y="4601000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3137980" y="5417934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4" name="Straight Arrow Connector 143"/>
          <p:cNvCxnSpPr/>
          <p:nvPr/>
        </p:nvCxnSpPr>
        <p:spPr>
          <a:xfrm flipH="1" flipV="1">
            <a:off x="4719750" y="3972598"/>
            <a:ext cx="1734" cy="21476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>
            <a:off x="4719749" y="6120216"/>
            <a:ext cx="3095625" cy="92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Oval 145"/>
          <p:cNvSpPr/>
          <p:nvPr/>
        </p:nvSpPr>
        <p:spPr>
          <a:xfrm>
            <a:off x="5572247" y="4219001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6165240" y="5035252"/>
            <a:ext cx="83128" cy="1200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/>
          <p:cNvSpPr/>
          <p:nvPr/>
        </p:nvSpPr>
        <p:spPr>
          <a:xfrm>
            <a:off x="6546501" y="5233269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5916440" y="4624058"/>
            <a:ext cx="83128" cy="1200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7083265" y="5453043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6401643" y="4761732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7482330" y="5666348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6098853" y="4352688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1134873" y="5108639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HV</a:t>
            </a:r>
          </a:p>
        </p:txBody>
      </p:sp>
      <p:sp>
        <p:nvSpPr>
          <p:cNvPr id="155" name="Star: 5 Points 154"/>
          <p:cNvSpPr/>
          <p:nvPr/>
        </p:nvSpPr>
        <p:spPr>
          <a:xfrm>
            <a:off x="3515538" y="4051220"/>
            <a:ext cx="258456" cy="335562"/>
          </a:xfrm>
          <a:prstGeom prst="star5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TextBox 155"/>
          <p:cNvSpPr txBox="1"/>
          <p:nvPr/>
        </p:nvSpPr>
        <p:spPr>
          <a:xfrm>
            <a:off x="3168416" y="3796059"/>
            <a:ext cx="10599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Ideal solution</a:t>
            </a:r>
          </a:p>
        </p:txBody>
      </p:sp>
      <p:sp>
        <p:nvSpPr>
          <p:cNvPr id="157" name="Star: 5 Points 156"/>
          <p:cNvSpPr/>
          <p:nvPr/>
        </p:nvSpPr>
        <p:spPr>
          <a:xfrm>
            <a:off x="7533303" y="4033042"/>
            <a:ext cx="258456" cy="335562"/>
          </a:xfrm>
          <a:prstGeom prst="star5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TextBox 157"/>
          <p:cNvSpPr txBox="1"/>
          <p:nvPr/>
        </p:nvSpPr>
        <p:spPr>
          <a:xfrm>
            <a:off x="7147005" y="3795380"/>
            <a:ext cx="10599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Ideal solution</a:t>
            </a:r>
          </a:p>
        </p:txBody>
      </p:sp>
      <p:sp>
        <p:nvSpPr>
          <p:cNvPr id="159" name="TextBox 158"/>
          <p:cNvSpPr txBox="1"/>
          <p:nvPr/>
        </p:nvSpPr>
        <p:spPr>
          <a:xfrm>
            <a:off x="5262813" y="5127359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HV</a:t>
            </a:r>
          </a:p>
        </p:txBody>
      </p:sp>
      <p:sp>
        <p:nvSpPr>
          <p:cNvPr id="160" name="Star: 5 Points 159"/>
          <p:cNvSpPr/>
          <p:nvPr/>
        </p:nvSpPr>
        <p:spPr>
          <a:xfrm>
            <a:off x="646726" y="5952271"/>
            <a:ext cx="258456" cy="33556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Star: 5 Points 160"/>
          <p:cNvSpPr/>
          <p:nvPr/>
        </p:nvSpPr>
        <p:spPr>
          <a:xfrm>
            <a:off x="4590520" y="5948885"/>
            <a:ext cx="258456" cy="33556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TextBox 161"/>
          <p:cNvSpPr txBox="1"/>
          <p:nvPr/>
        </p:nvSpPr>
        <p:spPr>
          <a:xfrm>
            <a:off x="257832" y="6264940"/>
            <a:ext cx="11965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Reference point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4174068" y="6284447"/>
            <a:ext cx="11965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Reference point</a:t>
            </a:r>
          </a:p>
        </p:txBody>
      </p:sp>
      <p:sp>
        <p:nvSpPr>
          <p:cNvPr id="164" name="Arrow: Right 163"/>
          <p:cNvSpPr/>
          <p:nvPr/>
        </p:nvSpPr>
        <p:spPr>
          <a:xfrm>
            <a:off x="3474576" y="4807506"/>
            <a:ext cx="990600" cy="416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5" name="Straight Arrow Connector 164"/>
          <p:cNvCxnSpPr/>
          <p:nvPr/>
        </p:nvCxnSpPr>
        <p:spPr>
          <a:xfrm flipV="1">
            <a:off x="7364660" y="5223554"/>
            <a:ext cx="38100" cy="72533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>
            <a:off x="6264524" y="4941842"/>
            <a:ext cx="1138236" cy="2229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7376046" y="5015530"/>
            <a:ext cx="9411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Increase HV</a:t>
            </a:r>
          </a:p>
        </p:txBody>
      </p:sp>
      <p:sp>
        <p:nvSpPr>
          <p:cNvPr id="168" name="TextBox 167"/>
          <p:cNvSpPr txBox="1"/>
          <p:nvPr/>
        </p:nvSpPr>
        <p:spPr>
          <a:xfrm>
            <a:off x="1491205" y="3675866"/>
            <a:ext cx="8512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Iteration 1</a:t>
            </a:r>
          </a:p>
        </p:txBody>
      </p:sp>
      <p:sp>
        <p:nvSpPr>
          <p:cNvPr id="169" name="TextBox 168"/>
          <p:cNvSpPr txBox="1"/>
          <p:nvPr/>
        </p:nvSpPr>
        <p:spPr>
          <a:xfrm>
            <a:off x="5748203" y="3695245"/>
            <a:ext cx="8512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Iteration 2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794570" y="4661202"/>
            <a:ext cx="1175481" cy="447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Box 170"/>
          <p:cNvSpPr txBox="1"/>
          <p:nvPr/>
        </p:nvSpPr>
        <p:spPr>
          <a:xfrm>
            <a:off x="457808" y="4905986"/>
            <a:ext cx="28886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f</a:t>
            </a:r>
            <a:r>
              <a:rPr lang="en-US" sz="1200" baseline="-25000" dirty="0">
                <a:latin typeface="+mn-lt"/>
              </a:rPr>
              <a:t>2</a:t>
            </a:r>
            <a:endParaRPr lang="en-US" sz="1200" dirty="0">
              <a:latin typeface="+mn-lt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1970051" y="6200348"/>
            <a:ext cx="28886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f</a:t>
            </a:r>
            <a:r>
              <a:rPr lang="en-US" sz="1200" baseline="-25000" dirty="0">
                <a:latin typeface="+mn-lt"/>
              </a:rPr>
              <a:t>1</a:t>
            </a:r>
            <a:endParaRPr lang="en-US" sz="1200" dirty="0">
              <a:latin typeface="+mn-lt"/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5954422" y="6187192"/>
            <a:ext cx="28886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f</a:t>
            </a:r>
            <a:r>
              <a:rPr lang="en-US" sz="1200" baseline="-25000" dirty="0">
                <a:latin typeface="+mn-lt"/>
              </a:rPr>
              <a:t>1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4462336" y="4889718"/>
            <a:ext cx="28886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f</a:t>
            </a:r>
            <a:r>
              <a:rPr lang="en-US" sz="1200" baseline="-25000" dirty="0">
                <a:latin typeface="+mn-lt"/>
              </a:rPr>
              <a:t>2</a:t>
            </a:r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83972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/>
      <p:bldP spid="6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53" grpId="0" animBg="1"/>
      <p:bldP spid="154" grpId="0"/>
      <p:bldP spid="155" grpId="0" animBg="1"/>
      <p:bldP spid="156" grpId="0"/>
      <p:bldP spid="157" grpId="0" animBg="1"/>
      <p:bldP spid="158" grpId="0"/>
      <p:bldP spid="159" grpId="0"/>
      <p:bldP spid="160" grpId="0" animBg="1"/>
      <p:bldP spid="161" grpId="0" animBg="1"/>
      <p:bldP spid="162" grpId="0"/>
      <p:bldP spid="163" grpId="0"/>
      <p:bldP spid="164" grpId="0" animBg="1"/>
      <p:bldP spid="167" grpId="0"/>
      <p:bldP spid="168" grpId="0"/>
      <p:bldP spid="169" grpId="0"/>
      <p:bldP spid="170" grpId="0" animBg="1"/>
      <p:bldP spid="171" grpId="0"/>
      <p:bldP spid="172" grpId="0"/>
      <p:bldP spid="173" grpId="0"/>
      <p:bldP spid="17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203656" y="332005"/>
            <a:ext cx="8727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Multi-Objective Bayesian Optimization (MOBO)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46903" y="1228055"/>
            <a:ext cx="21034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Multi-objective Optimization: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Rectangle 17"/>
              <p:cNvSpPr/>
              <p:nvPr/>
            </p:nvSpPr>
            <p:spPr>
              <a:xfrm>
                <a:off x="1455183" y="1707723"/>
                <a:ext cx="4019562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1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200"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r>
                            <a:rPr lang="en-US" sz="1200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200" b="1" i="1"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</m:e>
                          </m:d>
                          <m:r>
                            <a:rPr lang="en-US" sz="1200" b="0" i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1200" b="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200" b="0" i="0">
                                      <a:latin typeface="Cambria Math" panose="02040503050406030204" pitchFamily="18" charset="0"/>
                                    </a:rPr>
                                    <m:t>min</m:t>
                                  </m:r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200" b="0" i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</m:d>
                              <m: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  <m:sSub>
                                <m:sSub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200" b="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</m:d>
                              <m: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, …. </m:t>
                              </m:r>
                              <m:r>
                                <m:rPr>
                                  <m:sty m:val="p"/>
                                </m:rPr>
                                <a:rPr lang="en-US" sz="1200" b="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  <m:sSub>
                                <m:sSub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200" b="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 b="1" i="1">
                                      <a:latin typeface="Cambria Math" panose="02040503050406030204" pitchFamily="18" charset="0"/>
                                    </a:rPr>
                                    <m:t>𝑿</m:t>
                                  </m:r>
                                </m:e>
                              </m:d>
                            </m:e>
                          </m:d>
                        </m:e>
                      </m:func>
                      <m:r>
                        <a:rPr lang="en-US" sz="1200" b="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200" b="0" i="1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1200" b="0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200" b="0" i="1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sz="1200" b="0" i="0">
                          <a:latin typeface="Cambria Math" panose="02040503050406030204" pitchFamily="18" charset="0"/>
                        </a:rPr>
                        <m:t>ℝ</m:t>
                      </m:r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5183" y="1707723"/>
                <a:ext cx="4019562" cy="276999"/>
              </a:xfrm>
              <a:prstGeom prst="rect">
                <a:avLst/>
              </a:prstGeom>
              <a:blipFill>
                <a:blip r:embed="rId2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/>
          <p:cNvSpPr txBox="1"/>
          <p:nvPr/>
        </p:nvSpPr>
        <p:spPr>
          <a:xfrm>
            <a:off x="6033118" y="1226329"/>
            <a:ext cx="27767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Multi-objective Bayesian Optimization: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19"/>
              <p:cNvSpPr/>
              <p:nvPr/>
            </p:nvSpPr>
            <p:spPr>
              <a:xfrm>
                <a:off x="6549477" y="1647225"/>
                <a:ext cx="3288016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200">
                            <a:latin typeface="Cambria Math" panose="02040503050406030204" pitchFamily="18" charset="0"/>
                          </a:rPr>
                          <m:t>min</m:t>
                        </m:r>
                      </m:fName>
                      <m:e>
                        <m:r>
                          <a:rPr lang="en-US" sz="12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1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200" b="1" i="1">
                                <a:latin typeface="Cambria Math" panose="02040503050406030204" pitchFamily="18" charset="0"/>
                              </a:rPr>
                              <m:t>𝑿</m:t>
                            </m:r>
                          </m:e>
                        </m:d>
                      </m:e>
                    </m:func>
                    <m:r>
                      <a:rPr lang="en-US" sz="1200" b="0" i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200" dirty="0"/>
                  <a:t>where </a:t>
                </a:r>
                <a14:m>
                  <m:oMath xmlns:m="http://schemas.openxmlformats.org/officeDocument/2006/math">
                    <m:r>
                      <a:rPr lang="en-US" sz="12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200" b="1" i="1">
                            <a:latin typeface="Cambria Math" panose="02040503050406030204" pitchFamily="18" charset="0"/>
                          </a:rPr>
                          <m:t>𝑿</m:t>
                        </m:r>
                      </m:e>
                    </m:d>
                  </m:oMath>
                </a14:m>
                <a:r>
                  <a:rPr lang="en-US" sz="1200" dirty="0"/>
                  <a:t> is expensive to evaluate</a:t>
                </a:r>
              </a:p>
            </p:txBody>
          </p:sp>
        </mc:Choice>
        <mc:Fallback xmlns="">
          <p:sp>
            <p:nvSpPr>
              <p:cNvPr id="20" name="Rectangle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49477" y="1647225"/>
                <a:ext cx="3288016" cy="276999"/>
              </a:xfrm>
              <a:prstGeom prst="rect">
                <a:avLst/>
              </a:prstGeom>
              <a:blipFill>
                <a:blip r:embed="rId3"/>
                <a:stretch>
                  <a:fillRect t="-2174" b="-13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TextBox 51"/>
          <p:cNvSpPr txBox="1"/>
          <p:nvPr/>
        </p:nvSpPr>
        <p:spPr>
          <a:xfrm>
            <a:off x="3691742" y="2140120"/>
            <a:ext cx="4004622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Hyper-volume acquisition function</a:t>
            </a:r>
          </a:p>
        </p:txBody>
      </p:sp>
      <p:cxnSp>
        <p:nvCxnSpPr>
          <p:cNvPr id="3" name="Straight Arrow Connector 2"/>
          <p:cNvCxnSpPr>
            <a:stCxn id="52" idx="2"/>
          </p:cNvCxnSpPr>
          <p:nvPr/>
        </p:nvCxnSpPr>
        <p:spPr>
          <a:xfrm flipH="1">
            <a:off x="3276441" y="2481752"/>
            <a:ext cx="2417612" cy="69346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2316883" y="3175215"/>
            <a:ext cx="2388795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Posteriori Approach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220091" y="3175215"/>
            <a:ext cx="1919115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Priori Approach</a:t>
            </a:r>
          </a:p>
        </p:txBody>
      </p:sp>
      <p:cxnSp>
        <p:nvCxnSpPr>
          <p:cNvPr id="5" name="Straight Arrow Connector 4"/>
          <p:cNvCxnSpPr>
            <a:stCxn id="52" idx="2"/>
            <a:endCxn id="102" idx="0"/>
          </p:cNvCxnSpPr>
          <p:nvPr/>
        </p:nvCxnSpPr>
        <p:spPr>
          <a:xfrm>
            <a:off x="5694053" y="2481752"/>
            <a:ext cx="2512804" cy="582646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4889491" y="6599468"/>
            <a:ext cx="2044149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1D multi-objective space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8419668" y="6382635"/>
            <a:ext cx="1641796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2D objective space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1554280" y="6405640"/>
            <a:ext cx="1641796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2D objective space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6946867" y="3064398"/>
            <a:ext cx="2519979" cy="492370"/>
          </a:xfrm>
          <a:prstGeom prst="rect">
            <a:avLst/>
          </a:prstGeom>
          <a:noFill/>
          <a:ln w="28575">
            <a:solidFill>
              <a:srgbClr val="7030A0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783162" y="5488772"/>
            <a:ext cx="2352297" cy="6407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783162" y="5328951"/>
            <a:ext cx="1812385" cy="15982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79660" y="5106624"/>
            <a:ext cx="1473201" cy="22232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783162" y="4288496"/>
            <a:ext cx="884259" cy="3957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Arrow Connector 66"/>
          <p:cNvCxnSpPr/>
          <p:nvPr/>
        </p:nvCxnSpPr>
        <p:spPr>
          <a:xfrm flipH="1" flipV="1">
            <a:off x="773361" y="3982057"/>
            <a:ext cx="1734" cy="21476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773360" y="6129675"/>
            <a:ext cx="3095625" cy="92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1625858" y="4228460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2218851" y="5044711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2600112" y="5242728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1979285" y="4601000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3137980" y="5417934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/>
          <p:cNvSpPr txBox="1"/>
          <p:nvPr/>
        </p:nvSpPr>
        <p:spPr>
          <a:xfrm>
            <a:off x="1134873" y="5108639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HV</a:t>
            </a:r>
          </a:p>
        </p:txBody>
      </p:sp>
      <p:sp>
        <p:nvSpPr>
          <p:cNvPr id="105" name="Star: 5 Points 104"/>
          <p:cNvSpPr/>
          <p:nvPr/>
        </p:nvSpPr>
        <p:spPr>
          <a:xfrm>
            <a:off x="3515538" y="4051220"/>
            <a:ext cx="258456" cy="335562"/>
          </a:xfrm>
          <a:prstGeom prst="star5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Star: 5 Points 106"/>
          <p:cNvSpPr/>
          <p:nvPr/>
        </p:nvSpPr>
        <p:spPr>
          <a:xfrm>
            <a:off x="646726" y="5952271"/>
            <a:ext cx="258456" cy="33556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1491205" y="3675866"/>
            <a:ext cx="8512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Iteration 1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794570" y="4661202"/>
            <a:ext cx="1175481" cy="447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Arrow Connector 110"/>
          <p:cNvCxnSpPr>
            <a:stCxn id="112" idx="2"/>
          </p:cNvCxnSpPr>
          <p:nvPr/>
        </p:nvCxnSpPr>
        <p:spPr>
          <a:xfrm>
            <a:off x="1224404" y="3544728"/>
            <a:ext cx="440487" cy="697695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369843" y="3286196"/>
            <a:ext cx="170912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Weights PRE defined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9208852" y="5080217"/>
            <a:ext cx="201168" cy="23411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/>
          <p:nvPr/>
        </p:nvSpPr>
        <p:spPr>
          <a:xfrm>
            <a:off x="8922240" y="4805861"/>
            <a:ext cx="487780" cy="2788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/>
          <p:nvPr/>
        </p:nvSpPr>
        <p:spPr>
          <a:xfrm>
            <a:off x="8914151" y="4641694"/>
            <a:ext cx="182413" cy="17133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8619610" y="4389061"/>
            <a:ext cx="476954" cy="25263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/>
          <p:cNvSpPr/>
          <p:nvPr/>
        </p:nvSpPr>
        <p:spPr>
          <a:xfrm>
            <a:off x="10080976" y="5724941"/>
            <a:ext cx="387918" cy="363488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/>
        </p:nvSpPr>
        <p:spPr>
          <a:xfrm>
            <a:off x="7735351" y="5469265"/>
            <a:ext cx="2352297" cy="6407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7735351" y="5309444"/>
            <a:ext cx="1812385" cy="15982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/>
          <p:nvPr/>
        </p:nvSpPr>
        <p:spPr>
          <a:xfrm>
            <a:off x="7731849" y="5087117"/>
            <a:ext cx="1473201" cy="22232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7735351" y="4268989"/>
            <a:ext cx="884259" cy="39576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7738670" y="4641695"/>
            <a:ext cx="1183570" cy="44743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3" name="Straight Arrow Connector 122"/>
          <p:cNvCxnSpPr/>
          <p:nvPr/>
        </p:nvCxnSpPr>
        <p:spPr>
          <a:xfrm flipH="1" flipV="1">
            <a:off x="7717461" y="3953091"/>
            <a:ext cx="1734" cy="21476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>
            <a:off x="7717460" y="6100709"/>
            <a:ext cx="3095625" cy="929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Oval 124"/>
          <p:cNvSpPr/>
          <p:nvPr/>
        </p:nvSpPr>
        <p:spPr>
          <a:xfrm>
            <a:off x="8569958" y="4199494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/>
        </p:nvSpPr>
        <p:spPr>
          <a:xfrm>
            <a:off x="9162951" y="5015745"/>
            <a:ext cx="83128" cy="1200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/>
          <p:cNvSpPr/>
          <p:nvPr/>
        </p:nvSpPr>
        <p:spPr>
          <a:xfrm>
            <a:off x="9544212" y="5213762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/>
          <p:cNvSpPr/>
          <p:nvPr/>
        </p:nvSpPr>
        <p:spPr>
          <a:xfrm>
            <a:off x="8914151" y="4604551"/>
            <a:ext cx="83128" cy="120073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/>
          <p:cNvSpPr/>
          <p:nvPr/>
        </p:nvSpPr>
        <p:spPr>
          <a:xfrm>
            <a:off x="10080976" y="5433536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/>
        </p:nvSpPr>
        <p:spPr>
          <a:xfrm>
            <a:off x="9399354" y="4742225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/>
        </p:nvSpPr>
        <p:spPr>
          <a:xfrm>
            <a:off x="10480041" y="5646841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/>
        </p:nvSpPr>
        <p:spPr>
          <a:xfrm>
            <a:off x="9096564" y="4333181"/>
            <a:ext cx="83128" cy="120073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Star: 5 Points 132"/>
          <p:cNvSpPr/>
          <p:nvPr/>
        </p:nvSpPr>
        <p:spPr>
          <a:xfrm>
            <a:off x="10531014" y="4013535"/>
            <a:ext cx="258456" cy="335562"/>
          </a:xfrm>
          <a:prstGeom prst="star5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TextBox 134"/>
          <p:cNvSpPr txBox="1"/>
          <p:nvPr/>
        </p:nvSpPr>
        <p:spPr>
          <a:xfrm>
            <a:off x="8260524" y="5107852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HV</a:t>
            </a:r>
          </a:p>
        </p:txBody>
      </p:sp>
      <p:sp>
        <p:nvSpPr>
          <p:cNvPr id="136" name="Star: 5 Points 135"/>
          <p:cNvSpPr/>
          <p:nvPr/>
        </p:nvSpPr>
        <p:spPr>
          <a:xfrm>
            <a:off x="7588231" y="5929378"/>
            <a:ext cx="258456" cy="335562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8" name="Straight Arrow Connector 137"/>
          <p:cNvCxnSpPr/>
          <p:nvPr/>
        </p:nvCxnSpPr>
        <p:spPr>
          <a:xfrm flipV="1">
            <a:off x="10362371" y="5204047"/>
            <a:ext cx="38100" cy="72533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>
            <a:off x="9262235" y="4922335"/>
            <a:ext cx="1138236" cy="2229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/>
          <p:cNvSpPr txBox="1"/>
          <p:nvPr/>
        </p:nvSpPr>
        <p:spPr>
          <a:xfrm>
            <a:off x="10373757" y="4996023"/>
            <a:ext cx="9411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Increase HV</a:t>
            </a:r>
          </a:p>
        </p:txBody>
      </p:sp>
      <p:sp>
        <p:nvSpPr>
          <p:cNvPr id="141" name="TextBox 140"/>
          <p:cNvSpPr txBox="1"/>
          <p:nvPr/>
        </p:nvSpPr>
        <p:spPr>
          <a:xfrm>
            <a:off x="8745914" y="3675738"/>
            <a:ext cx="8512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Iteration 2</a:t>
            </a:r>
          </a:p>
        </p:txBody>
      </p:sp>
      <p:sp>
        <p:nvSpPr>
          <p:cNvPr id="142" name="Arrow: Right 141"/>
          <p:cNvSpPr/>
          <p:nvPr/>
        </p:nvSpPr>
        <p:spPr>
          <a:xfrm>
            <a:off x="3536133" y="4723352"/>
            <a:ext cx="990600" cy="416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Arrow: Right 142"/>
          <p:cNvSpPr/>
          <p:nvPr/>
        </p:nvSpPr>
        <p:spPr>
          <a:xfrm>
            <a:off x="6660845" y="4429032"/>
            <a:ext cx="990600" cy="416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8A10E8-BDAD-4CEE-B2A5-0512C3640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195" y="2841174"/>
            <a:ext cx="2101289" cy="3704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7CCF2CDA-9418-4657-BD1F-9C3A1A5CA7BB}"/>
              </a:ext>
            </a:extLst>
          </p:cNvPr>
          <p:cNvSpPr txBox="1"/>
          <p:nvPr/>
        </p:nvSpPr>
        <p:spPr>
          <a:xfrm>
            <a:off x="1986024" y="6170982"/>
            <a:ext cx="28886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f</a:t>
            </a:r>
            <a:r>
              <a:rPr lang="en-US" sz="1200" baseline="-25000" dirty="0">
                <a:latin typeface="+mn-lt"/>
              </a:rPr>
              <a:t>1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3BD557E-9202-4EC3-96C0-B07C2B0249F9}"/>
              </a:ext>
            </a:extLst>
          </p:cNvPr>
          <p:cNvSpPr txBox="1"/>
          <p:nvPr/>
        </p:nvSpPr>
        <p:spPr>
          <a:xfrm>
            <a:off x="493938" y="4873508"/>
            <a:ext cx="28886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f</a:t>
            </a:r>
            <a:r>
              <a:rPr lang="en-US" sz="1200" baseline="-25000" dirty="0">
                <a:latin typeface="+mn-lt"/>
              </a:rPr>
              <a:t>2</a:t>
            </a:r>
            <a:endParaRPr lang="en-US" sz="1200" dirty="0">
              <a:latin typeface="+mn-lt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0C056F2-A1E2-46AF-AD68-F60702B6CE7C}"/>
              </a:ext>
            </a:extLst>
          </p:cNvPr>
          <p:cNvSpPr txBox="1"/>
          <p:nvPr/>
        </p:nvSpPr>
        <p:spPr>
          <a:xfrm>
            <a:off x="8911046" y="6142554"/>
            <a:ext cx="28886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f</a:t>
            </a:r>
            <a:r>
              <a:rPr lang="en-US" sz="1200" baseline="-25000" dirty="0">
                <a:latin typeface="+mn-lt"/>
              </a:rPr>
              <a:t>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046EA1E-230E-47C5-B232-A833200E54CC}"/>
              </a:ext>
            </a:extLst>
          </p:cNvPr>
          <p:cNvSpPr txBox="1"/>
          <p:nvPr/>
        </p:nvSpPr>
        <p:spPr>
          <a:xfrm>
            <a:off x="7418960" y="4845080"/>
            <a:ext cx="28886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f</a:t>
            </a:r>
            <a:r>
              <a:rPr lang="en-US" sz="1200" baseline="-25000" dirty="0">
                <a:latin typeface="+mn-lt"/>
              </a:rPr>
              <a:t>2</a:t>
            </a:r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12521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100" grpId="0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5" grpId="0"/>
      <p:bldP spid="136" grpId="0" animBg="1"/>
      <p:bldP spid="140" grpId="0"/>
      <p:bldP spid="141" grpId="0"/>
      <p:bldP spid="142" grpId="0" animBg="1"/>
      <p:bldP spid="143" grpId="0" animBg="1"/>
      <p:bldP spid="73" grpId="0"/>
      <p:bldP spid="7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657515" y="352400"/>
            <a:ext cx="41713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Case Study1 (MOBO)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5889" y="1268172"/>
            <a:ext cx="33660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Numerical Test Problems (Non-Physics): </a:t>
            </a:r>
            <a:r>
              <a:rPr lang="en-US" sz="1200" dirty="0"/>
              <a:t>ZDT1</a:t>
            </a:r>
            <a:endParaRPr lang="en-US" sz="1200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05729" y="5951897"/>
            <a:ext cx="114326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Ground truth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09747" y="5895437"/>
            <a:ext cx="2935419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Building Pareto over objective space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66656" y="5895437"/>
            <a:ext cx="2725426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Building Pareto over design space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922685" y="1228055"/>
            <a:ext cx="64011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Acquisition Function: </a:t>
            </a:r>
            <a:r>
              <a:rPr lang="en-US" sz="1200" dirty="0" err="1"/>
              <a:t>qEIHV</a:t>
            </a:r>
            <a:r>
              <a:rPr lang="en-US" sz="1200" dirty="0"/>
              <a:t> (Posteriori); </a:t>
            </a:r>
            <a:r>
              <a:rPr lang="en-US" sz="1200" dirty="0" err="1">
                <a:solidFill>
                  <a:srgbClr val="0070C0"/>
                </a:solidFill>
              </a:rPr>
              <a:t>Batch_size</a:t>
            </a:r>
            <a:r>
              <a:rPr lang="en-US" sz="1200" dirty="0">
                <a:solidFill>
                  <a:srgbClr val="0070C0"/>
                </a:solidFill>
              </a:rPr>
              <a:t>:</a:t>
            </a:r>
            <a:r>
              <a:rPr lang="en-US" sz="1200" dirty="0"/>
              <a:t> 4, </a:t>
            </a:r>
            <a:r>
              <a:rPr lang="en-US" sz="1200" dirty="0">
                <a:solidFill>
                  <a:srgbClr val="0070C0"/>
                </a:solidFill>
              </a:rPr>
              <a:t>Max BO sampling:</a:t>
            </a:r>
            <a:r>
              <a:rPr lang="en-US" sz="1200" dirty="0"/>
              <a:t> 50 x </a:t>
            </a:r>
            <a:r>
              <a:rPr lang="en-US" sz="1200" dirty="0" err="1"/>
              <a:t>Batch_size</a:t>
            </a:r>
            <a:r>
              <a:rPr lang="en-US" sz="1200" dirty="0"/>
              <a:t> </a:t>
            </a:r>
            <a:endParaRPr lang="en-US" sz="1200" dirty="0">
              <a:solidFill>
                <a:srgbClr val="0070C0"/>
              </a:solidFill>
            </a:endParaRPr>
          </a:p>
        </p:txBody>
      </p:sp>
      <p:pic>
        <p:nvPicPr>
          <p:cNvPr id="19" name="Picture 18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7" t="52067" r="49806" b="3205"/>
          <a:stretch/>
        </p:blipFill>
        <p:spPr bwMode="auto">
          <a:xfrm>
            <a:off x="1409426" y="1954154"/>
            <a:ext cx="1705610" cy="15906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" name="Picture 19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49" t="52067" r="1016" b="3205"/>
          <a:stretch/>
        </p:blipFill>
        <p:spPr bwMode="auto">
          <a:xfrm>
            <a:off x="1438001" y="4072297"/>
            <a:ext cx="1648460" cy="1574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7040" y="1876168"/>
            <a:ext cx="3961124" cy="391753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3754" y="1876168"/>
            <a:ext cx="3977469" cy="3917535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2103373" y="3813765"/>
            <a:ext cx="28886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f</a:t>
            </a:r>
            <a:r>
              <a:rPr lang="en-US" sz="1200" baseline="-25000" dirty="0">
                <a:latin typeface="+mn-lt"/>
              </a:rPr>
              <a:t>2</a:t>
            </a:r>
            <a:endParaRPr lang="en-US" sz="1200" dirty="0">
              <a:latin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170902" y="1709924"/>
            <a:ext cx="288862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f</a:t>
            </a:r>
            <a:r>
              <a:rPr lang="en-US" sz="1200" baseline="-25000" dirty="0">
                <a:latin typeface="+mn-lt"/>
              </a:rPr>
              <a:t>1</a:t>
            </a:r>
            <a:endParaRPr lang="en-US" sz="1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3364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351010" y="660460"/>
            <a:ext cx="41953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Physics driven MOBO</a:t>
            </a:r>
          </a:p>
        </p:txBody>
      </p:sp>
      <p:sp>
        <p:nvSpPr>
          <p:cNvPr id="4" name="Rectangle 3"/>
          <p:cNvSpPr/>
          <p:nvPr/>
        </p:nvSpPr>
        <p:spPr>
          <a:xfrm>
            <a:off x="8883943" y="1690817"/>
            <a:ext cx="1778466" cy="51172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100" dirty="0">
                <a:solidFill>
                  <a:schemeClr val="tx1"/>
                </a:solidFill>
              </a:rPr>
              <a:t>Numerical generative model: 2-4-6 KLGD bulk PZO</a:t>
            </a:r>
          </a:p>
        </p:txBody>
      </p:sp>
      <p:sp>
        <p:nvSpPr>
          <p:cNvPr id="5" name="Rectangle 4"/>
          <p:cNvSpPr/>
          <p:nvPr/>
        </p:nvSpPr>
        <p:spPr>
          <a:xfrm>
            <a:off x="4613945" y="0"/>
            <a:ext cx="2776755" cy="139396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100" b="1" dirty="0">
                <a:solidFill>
                  <a:schemeClr val="tx1"/>
                </a:solidFill>
              </a:rPr>
              <a:t>Initialization: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Define parameter space,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Select target functions,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Select acquisition function,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Set maximum BO iteration,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Set batch size,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Define external field</a:t>
            </a:r>
          </a:p>
        </p:txBody>
      </p:sp>
      <p:sp>
        <p:nvSpPr>
          <p:cNvPr id="6" name="Rectangle 5"/>
          <p:cNvSpPr/>
          <p:nvPr/>
        </p:nvSpPr>
        <p:spPr>
          <a:xfrm>
            <a:off x="8883943" y="2480780"/>
            <a:ext cx="1778466" cy="51172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100" dirty="0">
                <a:solidFill>
                  <a:schemeClr val="tx1"/>
                </a:solidFill>
              </a:rPr>
              <a:t>Configure hysteresis loop</a:t>
            </a:r>
          </a:p>
        </p:txBody>
      </p:sp>
      <p:sp>
        <p:nvSpPr>
          <p:cNvPr id="7" name="Rectangle 6"/>
          <p:cNvSpPr/>
          <p:nvPr/>
        </p:nvSpPr>
        <p:spPr>
          <a:xfrm>
            <a:off x="8883943" y="3270743"/>
            <a:ext cx="1778466" cy="51172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100" dirty="0">
                <a:solidFill>
                  <a:schemeClr val="tx1"/>
                </a:solidFill>
              </a:rPr>
              <a:t>Develop </a:t>
            </a:r>
            <a:r>
              <a:rPr lang="en-US" sz="1100" b="1" dirty="0">
                <a:solidFill>
                  <a:schemeClr val="tx1"/>
                </a:solidFill>
              </a:rPr>
              <a:t>physics driven decision tree</a:t>
            </a:r>
          </a:p>
        </p:txBody>
      </p:sp>
      <p:sp>
        <p:nvSpPr>
          <p:cNvPr id="8" name="Rectangle 7"/>
          <p:cNvSpPr/>
          <p:nvPr/>
        </p:nvSpPr>
        <p:spPr>
          <a:xfrm>
            <a:off x="8883943" y="4060706"/>
            <a:ext cx="1778466" cy="81653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Function evaluation: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Quantify target functions as user selected for objectives</a:t>
            </a:r>
          </a:p>
        </p:txBody>
      </p:sp>
      <p:sp>
        <p:nvSpPr>
          <p:cNvPr id="9" name="Rectangle 8"/>
          <p:cNvSpPr/>
          <p:nvPr/>
        </p:nvSpPr>
        <p:spPr>
          <a:xfrm>
            <a:off x="4613944" y="2286092"/>
            <a:ext cx="2776754" cy="45160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Posterior modelling</a:t>
            </a:r>
            <a:r>
              <a:rPr lang="en-US" sz="1100" dirty="0">
                <a:solidFill>
                  <a:schemeClr val="tx1"/>
                </a:solidFill>
              </a:rPr>
              <a:t>: 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Fit GP models for each objectives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13944" y="4266066"/>
            <a:ext cx="2776753" cy="51172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100" dirty="0">
                <a:solidFill>
                  <a:schemeClr val="tx1"/>
                </a:solidFill>
              </a:rPr>
              <a:t>Posterior predictions of unexplored points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13944" y="4985376"/>
            <a:ext cx="2776753" cy="83889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Search Strategy</a:t>
            </a:r>
            <a:r>
              <a:rPr lang="en-US" sz="1100" dirty="0">
                <a:solidFill>
                  <a:schemeClr val="tx1"/>
                </a:solidFill>
              </a:rPr>
              <a:t>: 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Choose new points (in batch) from user selected MOO-based acquisition function</a:t>
            </a:r>
          </a:p>
        </p:txBody>
      </p:sp>
      <p:sp>
        <p:nvSpPr>
          <p:cNvPr id="12" name="Oval 11"/>
          <p:cNvSpPr/>
          <p:nvPr/>
        </p:nvSpPr>
        <p:spPr>
          <a:xfrm>
            <a:off x="7764014" y="4965277"/>
            <a:ext cx="1453389" cy="637564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Is maximum BO iteration reached?</a:t>
            </a:r>
            <a:endParaRPr lang="en-US" sz="1600" dirty="0"/>
          </a:p>
        </p:txBody>
      </p:sp>
      <p:sp>
        <p:nvSpPr>
          <p:cNvPr id="13" name="Rectangle 12"/>
          <p:cNvSpPr/>
          <p:nvPr/>
        </p:nvSpPr>
        <p:spPr>
          <a:xfrm>
            <a:off x="8883943" y="441119"/>
            <a:ext cx="1778466" cy="51172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100" dirty="0">
                <a:solidFill>
                  <a:schemeClr val="tx1"/>
                </a:solidFill>
              </a:rPr>
              <a:t>Select initial points (random)</a:t>
            </a:r>
          </a:p>
        </p:txBody>
      </p:sp>
      <p:cxnSp>
        <p:nvCxnSpPr>
          <p:cNvPr id="14" name="Straight Arrow Connector 13"/>
          <p:cNvCxnSpPr>
            <a:stCxn id="5" idx="3"/>
            <a:endCxn id="13" idx="1"/>
          </p:cNvCxnSpPr>
          <p:nvPr/>
        </p:nvCxnSpPr>
        <p:spPr>
          <a:xfrm flipV="1">
            <a:off x="7390700" y="696984"/>
            <a:ext cx="1493243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3" idx="2"/>
            <a:endCxn id="4" idx="0"/>
          </p:cNvCxnSpPr>
          <p:nvPr/>
        </p:nvCxnSpPr>
        <p:spPr>
          <a:xfrm>
            <a:off x="9773176" y="952848"/>
            <a:ext cx="0" cy="7379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" idx="2"/>
            <a:endCxn id="6" idx="0"/>
          </p:cNvCxnSpPr>
          <p:nvPr/>
        </p:nvCxnSpPr>
        <p:spPr>
          <a:xfrm>
            <a:off x="9773176" y="2202546"/>
            <a:ext cx="0" cy="2782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6" idx="2"/>
            <a:endCxn id="7" idx="0"/>
          </p:cNvCxnSpPr>
          <p:nvPr/>
        </p:nvCxnSpPr>
        <p:spPr>
          <a:xfrm>
            <a:off x="9773176" y="2992509"/>
            <a:ext cx="0" cy="2782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2"/>
            <a:endCxn id="8" idx="0"/>
          </p:cNvCxnSpPr>
          <p:nvPr/>
        </p:nvCxnSpPr>
        <p:spPr>
          <a:xfrm>
            <a:off x="9773176" y="3782472"/>
            <a:ext cx="0" cy="2782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/>
          <p:cNvCxnSpPr>
            <a:stCxn id="8" idx="1"/>
            <a:endCxn id="22" idx="3"/>
          </p:cNvCxnSpPr>
          <p:nvPr/>
        </p:nvCxnSpPr>
        <p:spPr>
          <a:xfrm rot="10800000">
            <a:off x="7390699" y="1830854"/>
            <a:ext cx="1493244" cy="2638118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2"/>
            <a:endCxn id="11" idx="0"/>
          </p:cNvCxnSpPr>
          <p:nvPr/>
        </p:nvCxnSpPr>
        <p:spPr>
          <a:xfrm>
            <a:off x="6002321" y="4777795"/>
            <a:ext cx="0" cy="20758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/>
          <p:cNvCxnSpPr>
            <a:stCxn id="12" idx="6"/>
            <a:endCxn id="4" idx="3"/>
          </p:cNvCxnSpPr>
          <p:nvPr/>
        </p:nvCxnSpPr>
        <p:spPr>
          <a:xfrm flipV="1">
            <a:off x="9217403" y="1946682"/>
            <a:ext cx="1445006" cy="3337377"/>
          </a:xfrm>
          <a:prstGeom prst="bentConnector3">
            <a:avLst>
              <a:gd name="adj1" fmla="val 115820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4613944" y="1558036"/>
            <a:ext cx="2776755" cy="54563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Data Augmentation: 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Augment Training Data with current and new evaluations</a:t>
            </a:r>
          </a:p>
        </p:txBody>
      </p:sp>
      <p:cxnSp>
        <p:nvCxnSpPr>
          <p:cNvPr id="23" name="Straight Arrow Connector 22"/>
          <p:cNvCxnSpPr>
            <a:stCxn id="22" idx="2"/>
            <a:endCxn id="9" idx="0"/>
          </p:cNvCxnSpPr>
          <p:nvPr/>
        </p:nvCxnSpPr>
        <p:spPr>
          <a:xfrm flipH="1">
            <a:off x="6002321" y="2103672"/>
            <a:ext cx="1" cy="1824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4617097" y="2988666"/>
            <a:ext cx="2776754" cy="97408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1"/>
                </a:solidFill>
              </a:rPr>
              <a:t>Train GP</a:t>
            </a:r>
            <a:r>
              <a:rPr lang="en-US" sz="1100" dirty="0">
                <a:solidFill>
                  <a:schemeClr val="tx1"/>
                </a:solidFill>
              </a:rPr>
              <a:t>: </a:t>
            </a:r>
          </a:p>
          <a:p>
            <a:pPr algn="just"/>
            <a:r>
              <a:rPr lang="en-US" sz="1100" dirty="0">
                <a:solidFill>
                  <a:schemeClr val="tx1"/>
                </a:solidFill>
              </a:rPr>
              <a:t>Optimize hyper-parameters (minimize loss) of each GP models using appropriate optimizer, (</a:t>
            </a:r>
            <a:r>
              <a:rPr lang="en-US" sz="1100" dirty="0" err="1">
                <a:solidFill>
                  <a:schemeClr val="tx1"/>
                </a:solidFill>
              </a:rPr>
              <a:t>eg</a:t>
            </a:r>
            <a:r>
              <a:rPr lang="en-US" sz="1100" dirty="0">
                <a:solidFill>
                  <a:schemeClr val="tx1"/>
                </a:solidFill>
              </a:rPr>
              <a:t>. Adam) given the training data</a:t>
            </a:r>
          </a:p>
        </p:txBody>
      </p:sp>
      <p:cxnSp>
        <p:nvCxnSpPr>
          <p:cNvPr id="25" name="Straight Arrow Connector 24"/>
          <p:cNvCxnSpPr>
            <a:stCxn id="9" idx="2"/>
            <a:endCxn id="24" idx="0"/>
          </p:cNvCxnSpPr>
          <p:nvPr/>
        </p:nvCxnSpPr>
        <p:spPr>
          <a:xfrm>
            <a:off x="6002321" y="2737699"/>
            <a:ext cx="3153" cy="2509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4" idx="2"/>
            <a:endCxn id="10" idx="0"/>
          </p:cNvCxnSpPr>
          <p:nvPr/>
        </p:nvCxnSpPr>
        <p:spPr>
          <a:xfrm flipH="1">
            <a:off x="6002321" y="3962751"/>
            <a:ext cx="3153" cy="30331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1" idx="3"/>
            <a:endCxn id="12" idx="2"/>
          </p:cNvCxnSpPr>
          <p:nvPr/>
        </p:nvCxnSpPr>
        <p:spPr>
          <a:xfrm flipV="1">
            <a:off x="7390697" y="5284059"/>
            <a:ext cx="373317" cy="1207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613944" y="6154899"/>
            <a:ext cx="2776753" cy="511729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100" dirty="0">
                <a:solidFill>
                  <a:schemeClr val="tx1"/>
                </a:solidFill>
              </a:rPr>
              <a:t>Stop Model and build Pareto-frontier</a:t>
            </a:r>
          </a:p>
        </p:txBody>
      </p:sp>
      <p:sp>
        <p:nvSpPr>
          <p:cNvPr id="29" name="Isosceles Triangle 28"/>
          <p:cNvSpPr/>
          <p:nvPr/>
        </p:nvSpPr>
        <p:spPr>
          <a:xfrm>
            <a:off x="9590720" y="5043181"/>
            <a:ext cx="897618" cy="361644"/>
          </a:xfrm>
          <a:prstGeom prst="triangle">
            <a:avLst>
              <a:gd name="adj" fmla="val 50000"/>
            </a:avLst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No</a:t>
            </a:r>
          </a:p>
        </p:txBody>
      </p:sp>
      <p:cxnSp>
        <p:nvCxnSpPr>
          <p:cNvPr id="30" name="Connector: Elbow 29"/>
          <p:cNvCxnSpPr>
            <a:stCxn id="12" idx="4"/>
            <a:endCxn id="28" idx="3"/>
          </p:cNvCxnSpPr>
          <p:nvPr/>
        </p:nvCxnSpPr>
        <p:spPr>
          <a:xfrm rot="5400000">
            <a:off x="7536742" y="5456796"/>
            <a:ext cx="807923" cy="110001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3758268" y="1462918"/>
            <a:ext cx="3950171" cy="5297648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" name="TextBox 31"/>
          <p:cNvSpPr txBox="1"/>
          <p:nvPr/>
        </p:nvSpPr>
        <p:spPr>
          <a:xfrm rot="16200000">
            <a:off x="3277275" y="3738152"/>
            <a:ext cx="1840568" cy="2616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rgbClr val="FF0000"/>
                </a:solidFill>
              </a:rPr>
              <a:t>Within MOBO framework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775921" y="1462918"/>
            <a:ext cx="2700219" cy="3522458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" name="TextBox 33"/>
          <p:cNvSpPr txBox="1"/>
          <p:nvPr/>
        </p:nvSpPr>
        <p:spPr>
          <a:xfrm rot="16200000">
            <a:off x="10095507" y="3484564"/>
            <a:ext cx="2125782" cy="261610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FF0000"/>
                </a:solidFill>
              </a:rPr>
              <a:t>Outside MOBO framework</a:t>
            </a:r>
          </a:p>
        </p:txBody>
      </p:sp>
      <p:sp>
        <p:nvSpPr>
          <p:cNvPr id="35" name="Isosceles Triangle 34"/>
          <p:cNvSpPr/>
          <p:nvPr/>
        </p:nvSpPr>
        <p:spPr>
          <a:xfrm>
            <a:off x="8041899" y="5737501"/>
            <a:ext cx="897618" cy="361644"/>
          </a:xfrm>
          <a:prstGeom prst="triangle">
            <a:avLst>
              <a:gd name="adj" fmla="val 50000"/>
            </a:avLst>
          </a:prstGeom>
          <a:solidFill>
            <a:srgbClr val="00B050"/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3408171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22" grpId="0" animBg="1"/>
      <p:bldP spid="24" grpId="0" animBg="1"/>
      <p:bldP spid="28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294026" y="145289"/>
            <a:ext cx="81577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Case Study 2- Physics driven Decision Tree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31671" y="730064"/>
            <a:ext cx="116065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Case Study </a:t>
            </a:r>
            <a:r>
              <a:rPr lang="en-US" sz="1600" b="1" dirty="0" err="1"/>
              <a:t>Theoritical</a:t>
            </a:r>
            <a:r>
              <a:rPr lang="en-US" sz="1600" b="1" dirty="0"/>
              <a:t> Model:  2-4-6 KLGD for bulk PZO</a:t>
            </a:r>
          </a:p>
          <a:p>
            <a:r>
              <a:rPr lang="en-US" sz="1600" dirty="0"/>
              <a:t>proposed by -- Anna N. </a:t>
            </a:r>
            <a:r>
              <a:rPr lang="en-US" sz="1600" dirty="0" err="1"/>
              <a:t>Morozovska</a:t>
            </a:r>
            <a:r>
              <a:rPr lang="en-US" sz="1600" dirty="0"/>
              <a:t> and Sergei V. </a:t>
            </a:r>
            <a:r>
              <a:rPr lang="en-US" sz="1600" dirty="0" err="1"/>
              <a:t>Kalilin</a:t>
            </a:r>
            <a:r>
              <a:rPr lang="en-US" sz="1600" dirty="0"/>
              <a:t>, </a:t>
            </a:r>
          </a:p>
          <a:p>
            <a:r>
              <a:rPr lang="en-US" sz="1600" dirty="0"/>
              <a:t>developed by -- Eugene A. </a:t>
            </a:r>
            <a:r>
              <a:rPr lang="en-US" sz="1600" dirty="0" err="1"/>
              <a:t>Eliseev</a:t>
            </a:r>
            <a:r>
              <a:rPr lang="en-US" sz="1600" dirty="0"/>
              <a:t> (in Mathematica) and Arpan Biswas (in Python)</a:t>
            </a:r>
          </a:p>
        </p:txBody>
      </p:sp>
      <p:cxnSp>
        <p:nvCxnSpPr>
          <p:cNvPr id="5" name="Connector: Elbow 4"/>
          <p:cNvCxnSpPr>
            <a:stCxn id="8" idx="1"/>
            <a:endCxn id="16" idx="1"/>
          </p:cNvCxnSpPr>
          <p:nvPr/>
        </p:nvCxnSpPr>
        <p:spPr>
          <a:xfrm rot="10800000" flipV="1">
            <a:off x="3131483" y="3118966"/>
            <a:ext cx="193172" cy="2303417"/>
          </a:xfrm>
          <a:prstGeom prst="bentConnector3">
            <a:avLst>
              <a:gd name="adj1" fmla="val 218340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/>
          <p:cNvSpPr/>
          <p:nvPr/>
        </p:nvSpPr>
        <p:spPr>
          <a:xfrm>
            <a:off x="4908233" y="1679669"/>
            <a:ext cx="2527727" cy="685287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Hysteresis Loop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881842" y="2772401"/>
            <a:ext cx="1896165" cy="685287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Zero Loop (PE)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3324655" y="2776323"/>
            <a:ext cx="2527727" cy="685287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One Loop (FE)</a:t>
            </a:r>
          </a:p>
        </p:txBody>
      </p:sp>
      <p:sp>
        <p:nvSpPr>
          <p:cNvPr id="9" name="Rectangle: Rounded Corners 8"/>
          <p:cNvSpPr/>
          <p:nvPr/>
        </p:nvSpPr>
        <p:spPr>
          <a:xfrm>
            <a:off x="6294851" y="2772400"/>
            <a:ext cx="2527727" cy="685287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Two Loop (AFE)</a:t>
            </a:r>
          </a:p>
        </p:txBody>
      </p:sp>
      <p:sp>
        <p:nvSpPr>
          <p:cNvPr id="10" name="Rectangle: Rounded Corners 9"/>
          <p:cNvSpPr/>
          <p:nvPr/>
        </p:nvSpPr>
        <p:spPr>
          <a:xfrm>
            <a:off x="624676" y="3685167"/>
            <a:ext cx="1485761" cy="556951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Linear</a:t>
            </a:r>
          </a:p>
        </p:txBody>
      </p:sp>
      <p:sp>
        <p:nvSpPr>
          <p:cNvPr id="11" name="Rectangle: Rounded Corners 10"/>
          <p:cNvSpPr/>
          <p:nvPr/>
        </p:nvSpPr>
        <p:spPr>
          <a:xfrm>
            <a:off x="619027" y="4471139"/>
            <a:ext cx="1485761" cy="556949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Sigmoid</a:t>
            </a:r>
          </a:p>
        </p:txBody>
      </p:sp>
      <p:sp>
        <p:nvSpPr>
          <p:cNvPr id="13" name="Rectangle: Rounded Corners 12"/>
          <p:cNvSpPr/>
          <p:nvPr/>
        </p:nvSpPr>
        <p:spPr>
          <a:xfrm>
            <a:off x="619026" y="5209841"/>
            <a:ext cx="1485761" cy="776744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Two waves</a:t>
            </a:r>
          </a:p>
        </p:txBody>
      </p:sp>
      <p:sp>
        <p:nvSpPr>
          <p:cNvPr id="14" name="Rectangle: Rounded Corners 13"/>
          <p:cNvSpPr/>
          <p:nvPr/>
        </p:nvSpPr>
        <p:spPr>
          <a:xfrm>
            <a:off x="7116979" y="4398827"/>
            <a:ext cx="1667020" cy="761188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No separation</a:t>
            </a:r>
          </a:p>
        </p:txBody>
      </p:sp>
      <p:sp>
        <p:nvSpPr>
          <p:cNvPr id="15" name="Rectangle: Rounded Corners 14"/>
          <p:cNvSpPr/>
          <p:nvPr/>
        </p:nvSpPr>
        <p:spPr>
          <a:xfrm>
            <a:off x="7116979" y="5289136"/>
            <a:ext cx="1705599" cy="696166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Separation</a:t>
            </a:r>
          </a:p>
        </p:txBody>
      </p:sp>
      <p:sp>
        <p:nvSpPr>
          <p:cNvPr id="16" name="Rectangle: Rounded Corners 15"/>
          <p:cNvSpPr/>
          <p:nvPr/>
        </p:nvSpPr>
        <p:spPr>
          <a:xfrm>
            <a:off x="3131483" y="5160161"/>
            <a:ext cx="1709503" cy="524446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Loop Shift</a:t>
            </a:r>
          </a:p>
        </p:txBody>
      </p:sp>
      <p:sp>
        <p:nvSpPr>
          <p:cNvPr id="17" name="Rectangle: Rounded Corners 16"/>
          <p:cNvSpPr/>
          <p:nvPr/>
        </p:nvSpPr>
        <p:spPr>
          <a:xfrm>
            <a:off x="3120974" y="3763894"/>
            <a:ext cx="1667020" cy="707057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Loop Width</a:t>
            </a:r>
          </a:p>
        </p:txBody>
      </p:sp>
      <p:sp>
        <p:nvSpPr>
          <p:cNvPr id="18" name="Rectangle: Rounded Corners 17"/>
          <p:cNvSpPr/>
          <p:nvPr/>
        </p:nvSpPr>
        <p:spPr>
          <a:xfrm>
            <a:off x="4975481" y="4215620"/>
            <a:ext cx="1667020" cy="517554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No shift</a:t>
            </a:r>
          </a:p>
        </p:txBody>
      </p:sp>
      <p:sp>
        <p:nvSpPr>
          <p:cNvPr id="19" name="Rectangle: Rounded Corners 18"/>
          <p:cNvSpPr/>
          <p:nvPr/>
        </p:nvSpPr>
        <p:spPr>
          <a:xfrm>
            <a:off x="4993802" y="5041790"/>
            <a:ext cx="1709503" cy="761188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Positive (right) shift</a:t>
            </a:r>
          </a:p>
        </p:txBody>
      </p:sp>
      <p:cxnSp>
        <p:nvCxnSpPr>
          <p:cNvPr id="20" name="Straight Arrow Connector 19"/>
          <p:cNvCxnSpPr>
            <a:stCxn id="6" idx="2"/>
            <a:endCxn id="7" idx="0"/>
          </p:cNvCxnSpPr>
          <p:nvPr/>
        </p:nvCxnSpPr>
        <p:spPr>
          <a:xfrm flipH="1">
            <a:off x="1829925" y="2364956"/>
            <a:ext cx="4342172" cy="407445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cxnSpLocks/>
            <a:stCxn id="6" idx="2"/>
            <a:endCxn id="8" idx="0"/>
          </p:cNvCxnSpPr>
          <p:nvPr/>
        </p:nvCxnSpPr>
        <p:spPr>
          <a:xfrm flipH="1">
            <a:off x="4588519" y="2364956"/>
            <a:ext cx="1583578" cy="411367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6" idx="2"/>
            <a:endCxn id="9" idx="0"/>
          </p:cNvCxnSpPr>
          <p:nvPr/>
        </p:nvCxnSpPr>
        <p:spPr>
          <a:xfrm>
            <a:off x="6172097" y="2364956"/>
            <a:ext cx="1386618" cy="407444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/>
          <p:cNvCxnSpPr>
            <a:stCxn id="7" idx="1"/>
            <a:endCxn id="10" idx="1"/>
          </p:cNvCxnSpPr>
          <p:nvPr/>
        </p:nvCxnSpPr>
        <p:spPr>
          <a:xfrm rot="10800000" flipV="1">
            <a:off x="624676" y="3115045"/>
            <a:ext cx="257166" cy="848598"/>
          </a:xfrm>
          <a:prstGeom prst="bentConnector3">
            <a:avLst>
              <a:gd name="adj1" fmla="val 188892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/>
          <p:cNvCxnSpPr>
            <a:stCxn id="7" idx="1"/>
            <a:endCxn id="11" idx="1"/>
          </p:cNvCxnSpPr>
          <p:nvPr/>
        </p:nvCxnSpPr>
        <p:spPr>
          <a:xfrm rot="10800000" flipV="1">
            <a:off x="619028" y="3115044"/>
            <a:ext cx="262815" cy="1634569"/>
          </a:xfrm>
          <a:prstGeom prst="bentConnector3">
            <a:avLst>
              <a:gd name="adj1" fmla="val 186981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/>
          <p:cNvCxnSpPr>
            <a:stCxn id="7" idx="1"/>
            <a:endCxn id="13" idx="1"/>
          </p:cNvCxnSpPr>
          <p:nvPr/>
        </p:nvCxnSpPr>
        <p:spPr>
          <a:xfrm rot="10800000" flipV="1">
            <a:off x="619026" y="3115045"/>
            <a:ext cx="262816" cy="2483168"/>
          </a:xfrm>
          <a:prstGeom prst="bentConnector3">
            <a:avLst>
              <a:gd name="adj1" fmla="val 186981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/>
          <p:cNvCxnSpPr>
            <a:stCxn id="8" idx="1"/>
            <a:endCxn id="17" idx="1"/>
          </p:cNvCxnSpPr>
          <p:nvPr/>
        </p:nvCxnSpPr>
        <p:spPr>
          <a:xfrm rot="10800000" flipV="1">
            <a:off x="3120975" y="3118967"/>
            <a:ext cx="203681" cy="998456"/>
          </a:xfrm>
          <a:prstGeom prst="bentConnector3">
            <a:avLst>
              <a:gd name="adj1" fmla="val 212234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6" idx="3"/>
            <a:endCxn id="18" idx="1"/>
          </p:cNvCxnSpPr>
          <p:nvPr/>
        </p:nvCxnSpPr>
        <p:spPr>
          <a:xfrm flipV="1">
            <a:off x="4840986" y="4474397"/>
            <a:ext cx="134495" cy="947987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6" idx="3"/>
            <a:endCxn id="19" idx="1"/>
          </p:cNvCxnSpPr>
          <p:nvPr/>
        </p:nvCxnSpPr>
        <p:spPr>
          <a:xfrm>
            <a:off x="4840986" y="5422384"/>
            <a:ext cx="152816" cy="0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/>
          <p:cNvCxnSpPr>
            <a:stCxn id="9" idx="3"/>
            <a:endCxn id="14" idx="3"/>
          </p:cNvCxnSpPr>
          <p:nvPr/>
        </p:nvCxnSpPr>
        <p:spPr>
          <a:xfrm flipH="1">
            <a:off x="8783999" y="3115044"/>
            <a:ext cx="38579" cy="1664377"/>
          </a:xfrm>
          <a:prstGeom prst="bentConnector3">
            <a:avLst>
              <a:gd name="adj1" fmla="val -592550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Elbow 30"/>
          <p:cNvCxnSpPr>
            <a:stCxn id="9" idx="3"/>
            <a:endCxn id="15" idx="3"/>
          </p:cNvCxnSpPr>
          <p:nvPr/>
        </p:nvCxnSpPr>
        <p:spPr>
          <a:xfrm>
            <a:off x="8822578" y="3115044"/>
            <a:ext cx="12700" cy="2522175"/>
          </a:xfrm>
          <a:prstGeom prst="bentConnector3">
            <a:avLst>
              <a:gd name="adj1" fmla="val 1800000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: Rounded Corners 31"/>
          <p:cNvSpPr/>
          <p:nvPr/>
        </p:nvSpPr>
        <p:spPr>
          <a:xfrm>
            <a:off x="4975482" y="6021062"/>
            <a:ext cx="1727824" cy="761188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Negative (left) shift</a:t>
            </a:r>
          </a:p>
        </p:txBody>
      </p:sp>
      <p:cxnSp>
        <p:nvCxnSpPr>
          <p:cNvPr id="33" name="Straight Arrow Connector 32"/>
          <p:cNvCxnSpPr>
            <a:stCxn id="16" idx="3"/>
            <a:endCxn id="32" idx="1"/>
          </p:cNvCxnSpPr>
          <p:nvPr/>
        </p:nvCxnSpPr>
        <p:spPr>
          <a:xfrm>
            <a:off x="4840986" y="5422384"/>
            <a:ext cx="134496" cy="979272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: Rounded Corners 33"/>
          <p:cNvSpPr/>
          <p:nvPr/>
        </p:nvSpPr>
        <p:spPr>
          <a:xfrm>
            <a:off x="9165544" y="2767969"/>
            <a:ext cx="2527727" cy="685287"/>
          </a:xfrm>
          <a:prstGeom prst="round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Total Energy</a:t>
            </a:r>
          </a:p>
        </p:txBody>
      </p:sp>
      <p:cxnSp>
        <p:nvCxnSpPr>
          <p:cNvPr id="35" name="Straight Arrow Connector 34"/>
          <p:cNvCxnSpPr>
            <a:stCxn id="6" idx="2"/>
            <a:endCxn id="34" idx="0"/>
          </p:cNvCxnSpPr>
          <p:nvPr/>
        </p:nvCxnSpPr>
        <p:spPr>
          <a:xfrm>
            <a:off x="6172097" y="2364956"/>
            <a:ext cx="4257311" cy="403013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: Rounded Corners 35"/>
          <p:cNvSpPr/>
          <p:nvPr/>
        </p:nvSpPr>
        <p:spPr>
          <a:xfrm>
            <a:off x="9326762" y="5276968"/>
            <a:ext cx="2527727" cy="6852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Energy Loss</a:t>
            </a:r>
          </a:p>
        </p:txBody>
      </p:sp>
      <p:sp>
        <p:nvSpPr>
          <p:cNvPr id="37" name="Rectangle: Rounded Corners 36"/>
          <p:cNvSpPr/>
          <p:nvPr/>
        </p:nvSpPr>
        <p:spPr>
          <a:xfrm>
            <a:off x="9326762" y="4435116"/>
            <a:ext cx="2527727" cy="6852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Energy Storage</a:t>
            </a:r>
          </a:p>
        </p:txBody>
      </p:sp>
      <p:cxnSp>
        <p:nvCxnSpPr>
          <p:cNvPr id="38" name="Connector: Elbow 37"/>
          <p:cNvCxnSpPr>
            <a:stCxn id="34" idx="3"/>
            <a:endCxn id="37" idx="3"/>
          </p:cNvCxnSpPr>
          <p:nvPr/>
        </p:nvCxnSpPr>
        <p:spPr>
          <a:xfrm>
            <a:off x="11693271" y="3110613"/>
            <a:ext cx="161218" cy="1667147"/>
          </a:xfrm>
          <a:prstGeom prst="bentConnector3">
            <a:avLst>
              <a:gd name="adj1" fmla="val 241796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Elbow 38"/>
          <p:cNvCxnSpPr>
            <a:stCxn id="34" idx="3"/>
            <a:endCxn id="36" idx="3"/>
          </p:cNvCxnSpPr>
          <p:nvPr/>
        </p:nvCxnSpPr>
        <p:spPr>
          <a:xfrm>
            <a:off x="11693271" y="3110613"/>
            <a:ext cx="161218" cy="2508999"/>
          </a:xfrm>
          <a:prstGeom prst="bentConnector3">
            <a:avLst>
              <a:gd name="adj1" fmla="val 241796"/>
            </a:avLst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96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32" grpId="0" animBg="1"/>
      <p:bldP spid="34" grpId="0" animBg="1"/>
      <p:bldP spid="36" grpId="0" animBg="1"/>
      <p:bldP spid="37" grpId="0" animBg="1"/>
    </p:bldLst>
  </p:timing>
</p:sld>
</file>

<file path=ppt/theme/theme1.xml><?xml version="1.0" encoding="utf-8"?>
<a:theme xmlns:a="http://schemas.openxmlformats.org/drawingml/2006/main" name="ORNL">
  <a:themeElements>
    <a:clrScheme name="ORNL theme colors 180717 final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3BA2AD"/>
      </a:accent1>
      <a:accent2>
        <a:srgbClr val="8FBB55"/>
      </a:accent2>
      <a:accent3>
        <a:srgbClr val="5785B7"/>
      </a:accent3>
      <a:accent4>
        <a:srgbClr val="E5A940"/>
      </a:accent4>
      <a:accent5>
        <a:srgbClr val="919785"/>
      </a:accent5>
      <a:accent6>
        <a:srgbClr val="CB4D3D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9050">
          <a:solidFill>
            <a:schemeClr val="accent1">
              <a:lumMod val="50000"/>
            </a:schemeClr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RNL template 16x9_180808" id="{EF133236-4FD1-4E83-B0AC-464DEE56453C}" vid="{ECDBAF0C-67FD-47C6-9CC9-5310617ED098}"/>
    </a:ext>
  </a:extLst>
</a:theme>
</file>

<file path=ppt/theme/theme2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36BFB3AB80EA044897B163D651BE7CF" ma:contentTypeVersion="12" ma:contentTypeDescription="Create a new document." ma:contentTypeScope="" ma:versionID="5ccae34aae965e24db62e9729d4dd5e4">
  <xsd:schema xmlns:xsd="http://www.w3.org/2001/XMLSchema" xmlns:xs="http://www.w3.org/2001/XMLSchema" xmlns:p="http://schemas.microsoft.com/office/2006/metadata/properties" xmlns:ns2="38e4deb0-de08-4adb-aafc-d8ff02544178" targetNamespace="http://schemas.microsoft.com/office/2006/metadata/properties" ma:root="true" ma:fieldsID="73e7bd080f35e63ea4fc24c5765ee755" ns2:_="">
    <xsd:import namespace="38e4deb0-de08-4adb-aafc-d8ff0254417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e4deb0-de08-4adb-aafc-d8ff025441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14FB6BD-000C-41AF-9DE8-4264F777F37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EF5AA9-B8DF-4DC7-90A1-A91BA595B6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e4deb0-de08-4adb-aafc-d8ff025441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BA20C22-D077-412B-81BA-8B2541026FAD}">
  <ds:schemaRefs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ORNL-template-16x9-180808</Template>
  <TotalTime>0</TotalTime>
  <Words>791</Words>
  <Application>Microsoft Office PowerPoint</Application>
  <PresentationFormat>Widescreen</PresentationFormat>
  <Paragraphs>165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Cambria Math</vt:lpstr>
      <vt:lpstr>Century Gothic</vt:lpstr>
      <vt:lpstr>ORNL</vt:lpstr>
      <vt:lpstr>Tutorial- Physics-driven Multi-Objective Bayesian Optimization (MOBO)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2021-08-03T16:08:00Z</dcterms:created>
  <dcterms:modified xsi:type="dcterms:W3CDTF">2021-10-04T00:32:29Z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0x010100436BFB3AB80EA044897B163D651BE7CF</vt:lpwstr>
  </property>
  <property fmtid="{D5CDD505-2E9C-101B-9397-08002B2CF9AE}" pid="3" name="Order">
    <vt:r8>18100</vt:r8>
  </property>
  <property fmtid="{D5CDD505-2E9C-101B-9397-08002B2CF9AE}" pid="4" name="GUID">
    <vt:lpwstr>42b6f0ba-36c8-4301-8891-17ebf0c53400</vt:lpwstr>
  </property>
</Properties>
</file>